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5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67" r:id="rId11"/>
    <p:sldId id="269" r:id="rId12"/>
    <p:sldId id="268" r:id="rId13"/>
    <p:sldId id="270" r:id="rId14"/>
    <p:sldId id="257" r:id="rId15"/>
    <p:sldId id="258" r:id="rId16"/>
    <p:sldId id="259" r:id="rId17"/>
    <p:sldId id="271" r:id="rId18"/>
    <p:sldId id="272" r:id="rId19"/>
    <p:sldId id="265" r:id="rId20"/>
    <p:sldId id="273" r:id="rId21"/>
    <p:sldId id="274" r:id="rId22"/>
    <p:sldId id="275" r:id="rId23"/>
    <p:sldId id="276" r:id="rId24"/>
    <p:sldId id="277" r:id="rId25"/>
    <p:sldId id="260" r:id="rId26"/>
    <p:sldId id="278" r:id="rId27"/>
    <p:sldId id="261" r:id="rId28"/>
    <p:sldId id="279" r:id="rId29"/>
    <p:sldId id="262" r:id="rId30"/>
    <p:sldId id="283" r:id="rId31"/>
    <p:sldId id="284" r:id="rId32"/>
    <p:sldId id="280" r:id="rId33"/>
    <p:sldId id="281" r:id="rId34"/>
    <p:sldId id="282" r:id="rId35"/>
    <p:sldId id="286" r:id="rId36"/>
    <p:sldId id="287" r:id="rId37"/>
    <p:sldId id="28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72AF"/>
    <a:srgbClr val="5256A4"/>
    <a:srgbClr val="88C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D981D-D858-4D58-9417-E590A9F92D1D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81769-28A9-44DC-B8B0-F69D64BADE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66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1769-28A9-44DC-B8B0-F69D64BADED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454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1769-28A9-44DC-B8B0-F69D64BADED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8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1769-28A9-44DC-B8B0-F69D64BADED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52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ADFAB-9A97-43B1-B4DE-F1E8E8CD97F0}" type="datetimeFigureOut">
              <a:rPr lang="en-US" smtClean="0"/>
              <a:pPr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86FA-D047-4D76-97DC-82E6866F82F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3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22.emf"/><Relationship Id="rId4" Type="http://schemas.openxmlformats.org/officeDocument/2006/relationships/image" Target="../media/image19.e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7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emf"/><Relationship Id="rId7" Type="http://schemas.openxmlformats.org/officeDocument/2006/relationships/image" Target="../media/image31.png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24.bin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8.png"/><Relationship Id="rId7" Type="http://schemas.openxmlformats.org/officeDocument/2006/relationships/oleObject" Target="../embeddings/oleObject26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42.emf"/><Relationship Id="rId7" Type="http://schemas.openxmlformats.org/officeDocument/2006/relationships/image" Target="../media/image44.e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3.e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emf"/><Relationship Id="rId7" Type="http://schemas.openxmlformats.org/officeDocument/2006/relationships/image" Target="../media/image54.jpeg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emf"/><Relationship Id="rId4" Type="http://schemas.openxmlformats.org/officeDocument/2006/relationships/oleObject" Target="../embeddings/oleObject3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oleObject" Target="../embeddings/oleObject3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emf"/><Relationship Id="rId7" Type="http://schemas.openxmlformats.org/officeDocument/2006/relationships/image" Target="../media/image68.jpeg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emf"/><Relationship Id="rId4" Type="http://schemas.openxmlformats.org/officeDocument/2006/relationships/oleObject" Target="../embeddings/oleObject3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image" Target="../media/image76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75.emf"/><Relationship Id="rId10" Type="http://schemas.openxmlformats.org/officeDocument/2006/relationships/image" Target="../media/image78.png"/><Relationship Id="rId4" Type="http://schemas.openxmlformats.org/officeDocument/2006/relationships/oleObject" Target="../embeddings/oleObject38.bin"/><Relationship Id="rId9" Type="http://schemas.openxmlformats.org/officeDocument/2006/relationships/image" Target="../media/image7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e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83.emf"/><Relationship Id="rId9" Type="http://schemas.openxmlformats.org/officeDocument/2006/relationships/image" Target="../media/image8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image" Target="../media/image8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93.emf"/><Relationship Id="rId7" Type="http://schemas.openxmlformats.org/officeDocument/2006/relationships/image" Target="../media/image95.e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94.e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9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100.emf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99.emf"/><Relationship Id="rId4" Type="http://schemas.openxmlformats.org/officeDocument/2006/relationships/oleObject" Target="../embeddings/oleObject48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457200"/>
            <a:ext cx="5943600" cy="2514600"/>
          </a:xfrm>
        </p:spPr>
        <p:txBody>
          <a:bodyPr/>
          <a:lstStyle/>
          <a:p>
            <a:pPr eaLnBrk="1" hangingPunct="1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Универзитет у Крагујевцу</a:t>
            </a:r>
          </a:p>
          <a:p>
            <a:pPr eaLnBrk="1" hangingPunct="1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Факултет медицински</a:t>
            </a:r>
            <a:r>
              <a:rPr lang="sr-Cyrl-C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 наука</a:t>
            </a:r>
          </a:p>
          <a:p>
            <a:pPr eaLnBrk="1" hangingPunct="1"/>
            <a:endParaRPr lang="sr-Cyrl-C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C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Интегрисане академске студије фармације</a:t>
            </a:r>
          </a:p>
          <a:p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В24 Основи фармакогнозије и фитотерапије</a:t>
            </a:r>
            <a:endParaRPr lang="sr-Cyrl-R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28600" y="1433438"/>
            <a:ext cx="8610600" cy="500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endParaRPr lang="en-US" sz="10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sr-Cyrl-CS" sz="1200" b="1" dirty="0">
              <a:latin typeface="Times New Roman" pitchFamily="18" charset="0"/>
            </a:endParaRPr>
          </a:p>
          <a:p>
            <a:pPr algn="ctr">
              <a:buFontTx/>
              <a:buNone/>
            </a:pP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sr-Cyrl-RS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sr-Cyrl-R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Кумарини</a:t>
            </a:r>
            <a:r>
              <a:rPr lang="sr-Cyrl-R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Хинони</a:t>
            </a:r>
            <a:r>
              <a:rPr lang="sr-Cyrl-R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Лигнани</a:t>
            </a:r>
            <a:r>
              <a:rPr lang="sr-Cyrl-R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 algn="r">
              <a:spcBef>
                <a:spcPct val="50000"/>
              </a:spcBef>
              <a:buNone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r">
              <a:spcBef>
                <a:spcPct val="50000"/>
              </a:spcBef>
              <a:buNone/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r">
              <a:spcBef>
                <a:spcPct val="50000"/>
              </a:spcBef>
              <a:buNone/>
            </a:pPr>
            <a:r>
              <a:rPr lang="sr-Cyrl-R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доц. др</a:t>
            </a:r>
            <a:r>
              <a:rPr lang="sr-Cyrl-C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Мирослав Соврлић</a:t>
            </a:r>
          </a:p>
          <a:p>
            <a:pPr algn="ctr">
              <a:spcBef>
                <a:spcPct val="50000"/>
              </a:spcBef>
              <a:buFontTx/>
              <a:buNone/>
            </a:pPr>
            <a:endParaRPr lang="sr-Cyrl-C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sr-Cyrl-C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en-US" sz="2000" dirty="0">
              <a:latin typeface="Times New Roman" pitchFamily="18" charset="0"/>
            </a:endParaRPr>
          </a:p>
        </p:txBody>
      </p:sp>
      <p:pic>
        <p:nvPicPr>
          <p:cNvPr id="2053" name="Picture 5" descr="C:\Users\Sovrlic\Desktop\FMN-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228600"/>
            <a:ext cx="1514475" cy="1514475"/>
          </a:xfrm>
          <a:prstGeom prst="rect">
            <a:avLst/>
          </a:prstGeom>
          <a:noFill/>
        </p:spPr>
      </p:pic>
      <p:pic>
        <p:nvPicPr>
          <p:cNvPr id="6" name="Picture 5" descr="C:\Users\Administrator\AppData\Local\Microsoft\Windows\INetCache\Content.Word\Grbovi fakulteta i univerziteta.tif"/>
          <p:cNvPicPr/>
          <p:nvPr/>
        </p:nvPicPr>
        <p:blipFill>
          <a:blip r:embed="rId3" cstate="print"/>
          <a:srcRect l="6117" t="22653" r="52824" b="8899"/>
          <a:stretch>
            <a:fillRect/>
          </a:stretch>
        </p:blipFill>
        <p:spPr bwMode="auto">
          <a:xfrm>
            <a:off x="636380" y="304800"/>
            <a:ext cx="111622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77000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Биљни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пигменти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жуте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наранџасте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црвене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пурпурне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Деривати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1,4-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дикето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циклохексан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-2,5-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диена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-хинона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1,2-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дикето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циклохексан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-3,5-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диена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хинона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биљкама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 ретко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једноставни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хинони, најчешће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јаваљају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различити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типови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кондензације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ароматичним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језгром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нафтохинони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антрахинони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антрациклинони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терпенски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хинони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Могу се налазити слободни и 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облику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хетерозида.</a:t>
            </a: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57200" y="2590800"/>
          <a:ext cx="96202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" imgW="962598" imgH="1661003" progId="ChemDraw.Document.6.0">
                  <p:embed/>
                </p:oleObj>
              </mc:Choice>
              <mc:Fallback>
                <p:oleObj name="CS ChemDraw Drawing" r:id="rId3" imgW="962598" imgH="1661003" progId="ChemDraw.Document.6.0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90800"/>
                        <a:ext cx="96202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828800" y="2743200"/>
          <a:ext cx="108743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1087793" imgH="1235665" progId="ChemDraw.Document.6.0">
                  <p:embed/>
                </p:oleObj>
              </mc:Choice>
              <mc:Fallback>
                <p:oleObj name="CS ChemDraw Drawing" r:id="rId5" imgW="1087793" imgH="1235665" progId="ChemDraw.Document.6.0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43200"/>
                        <a:ext cx="1087437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3200400" y="2590800"/>
          <a:ext cx="162877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1628663" imgH="1661003" progId="ChemDraw.Document.6.0">
                  <p:embed/>
                </p:oleObj>
              </mc:Choice>
              <mc:Fallback>
                <p:oleObj name="CS ChemDraw Drawing" r:id="rId7" imgW="1628663" imgH="1661003" progId="ChemDraw.Document.6.0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590800"/>
                        <a:ext cx="162877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5029200" y="2438400"/>
          <a:ext cx="231457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9" imgW="2314774" imgH="1661003" progId="ChemDraw.Document.6.0">
                  <p:embed/>
                </p:oleObj>
              </mc:Choice>
              <mc:Fallback>
                <p:oleObj name="CS ChemDraw Drawing" r:id="rId9" imgW="2314774" imgH="1661003" progId="ChemDraw.Document.6.0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438400"/>
                        <a:ext cx="231457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381000" y="4648200"/>
          <a:ext cx="269557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1" imgW="2695653" imgH="1661003" progId="ChemDraw.Document.6.0">
                  <p:embed/>
                </p:oleObj>
              </mc:Choice>
              <mc:Fallback>
                <p:oleObj name="CS ChemDraw Drawing" r:id="rId11" imgW="2695653" imgH="1661003" progId="ChemDraw.Document.6.0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648200"/>
                        <a:ext cx="269557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7108825" y="3657600"/>
          <a:ext cx="2035175" cy="280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3" imgW="2035640" imgH="2802023" progId="ChemDraw.Document.6.0">
                  <p:embed/>
                </p:oleObj>
              </mc:Choice>
              <mc:Fallback>
                <p:oleObj name="CS ChemDraw Drawing" r:id="rId13" imgW="2035640" imgH="2802023" progId="ChemDraw.Document.6.0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8825" y="3657600"/>
                        <a:ext cx="2035175" cy="2801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6" name="Object 8"/>
          <p:cNvGraphicFramePr>
            <a:graphicFrameLocks noChangeAspect="1"/>
          </p:cNvGraphicFramePr>
          <p:nvPr/>
        </p:nvGraphicFramePr>
        <p:xfrm>
          <a:off x="3810000" y="4495800"/>
          <a:ext cx="2398713" cy="207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5" imgW="2398742" imgH="2073897" progId="ChemDraw.Document.6.0">
                  <p:embed/>
                </p:oleObj>
              </mc:Choice>
              <mc:Fallback>
                <p:oleObj name="CS ChemDraw Drawing" r:id="rId15" imgW="2398742" imgH="2073897" progId="ChemDraw.Document.6.0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495800"/>
                        <a:ext cx="2398713" cy="207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57200" y="4267200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-хинон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76400" y="4038600"/>
            <a:ext cx="1007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хинон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429000" y="4267200"/>
            <a:ext cx="1443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нафтохинон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334000" y="4114800"/>
            <a:ext cx="1423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антрахинон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33400" y="6324600"/>
            <a:ext cx="1836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антрациклинон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339147" y="6488668"/>
            <a:ext cx="1804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нафтодиантрон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962400" y="6488668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милтионон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Биосинтеза хинона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Постоје три биосинтетичка пута хинона: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Поликетидни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пут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(синтетишу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1,8-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дихидроксиантрахинони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неки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нафтохинони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биљкама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фамилије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Plumbaginaceae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изохоризминске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b="1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сукцинилбензојеве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киселине- синтетише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највећи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нафтохинона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1,2 (1,3)-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дихидроксиантрахинони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914400" lvl="1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хидроксибензојеве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киселине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формирају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нафтохинони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биљкама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фамилије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Boraginaceae</a:t>
            </a:r>
            <a:r>
              <a:rPr lang="sr-Cyrl-RS" sz="22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Физичко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хемијске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особине хинона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Хинонски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агликони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липофилни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растварају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неполарним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органским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растварачима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петролетру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хексану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бензену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етру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бензохинони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нафтохинони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предестилисани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дроге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воденом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паром;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Хинонски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растворни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води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алкохолима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дрогама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доказују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хемијским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бојеним реакцијама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фенолну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групу;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Количина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хинонских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одређује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спектрофотометријским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хроматографским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методама;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92162"/>
          </a:xfrm>
        </p:spPr>
        <p:txBody>
          <a:bodyPr>
            <a:normAutofit/>
          </a:bodyPr>
          <a:lstStyle/>
          <a:p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Нафтохинони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Деривати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-нафтохинона и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-нафтохинона (ређе):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Могу се јављати у гликозидном или редукованом облику (југлон);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 алкалним растворима дају црвенкасто браон боју;</a:t>
            </a:r>
          </a:p>
          <a:p>
            <a:pPr algn="just"/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Витамини К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групе су деривати 1,4-нафтохинона;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Синтетишу их више биљке, гљивице и бактерије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Actinomycetes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spp.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Испољавају различите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биолошке активности: антибактеријску, фунгицидну, инсектицидну, цитостатск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антика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нцер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огену;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Југлон (нафтохинон из ораха) је  алелопатски агенс;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Нафтохинонске дроге и изолована једињења се користе као природне боје, антисептици и антиинфламаторни агенси. 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381000" y="1219200"/>
          <a:ext cx="1905000" cy="194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1628663" imgH="1661003" progId="ChemDraw.Document.6.0">
                  <p:embed/>
                </p:oleObj>
              </mc:Choice>
              <mc:Fallback>
                <p:oleObj name="CS ChemDraw Drawing" r:id="rId2" imgW="1628663" imgH="1661003" progId="ChemDraw.Document.6.0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19200"/>
                        <a:ext cx="1905000" cy="19421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2590800" y="1447800"/>
          <a:ext cx="1941043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1747806" imgH="1235288" progId="ChemDraw.Document.6.0">
                  <p:embed/>
                </p:oleObj>
              </mc:Choice>
              <mc:Fallback>
                <p:oleObj name="CS ChemDraw Drawing" r:id="rId4" imgW="1747806" imgH="1235288" progId="ChemDraw.Document.6.0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447800"/>
                        <a:ext cx="1941043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4800600" y="1295400"/>
          <a:ext cx="4057650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4058042" imgH="1708137" progId="ChemDraw.Document.6.0">
                  <p:embed/>
                </p:oleObj>
              </mc:Choice>
              <mc:Fallback>
                <p:oleObj name="CS ChemDraw Drawing" r:id="rId6" imgW="4058042" imgH="1708137" progId="ChemDraw.Document.6.0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4057650" cy="170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629400" y="2590800"/>
            <a:ext cx="1428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Витамин К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"/>
            <a:ext cx="48006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Juglans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>
                <a:latin typeface="Times New Roman" pitchFamily="18" charset="0"/>
                <a:cs typeface="Times New Roman" pitchFamily="18" charset="0"/>
              </a:rPr>
              <a:t>regia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L.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600" b="1" dirty="0">
                <a:latin typeface="Times New Roman" pitchFamily="18" charset="0"/>
                <a:cs typeface="Times New Roman" pitchFamily="18" charset="0"/>
              </a:rPr>
              <a:t>орах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762000"/>
            <a:ext cx="4648200" cy="5943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Високо, листопадно, самоникло или гајено дрво.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Као дрога се користи  осушени лист или спољашни део перикарпа </a:t>
            </a:r>
            <a:r>
              <a:rPr lang="sr-Cyrl-RS" sz="21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100" b="1" i="1" dirty="0" err="1">
                <a:latin typeface="Times New Roman" pitchFamily="18" charset="0"/>
                <a:cs typeface="Times New Roman" pitchFamily="18" charset="0"/>
              </a:rPr>
              <a:t>Juglandis</a:t>
            </a:r>
            <a:r>
              <a:rPr lang="en-US" sz="2100" b="1" i="1" dirty="0">
                <a:latin typeface="Times New Roman" pitchFamily="18" charset="0"/>
                <a:cs typeface="Times New Roman" pitchFamily="18" charset="0"/>
              </a:rPr>
              <a:t> folium, </a:t>
            </a:r>
            <a:r>
              <a:rPr lang="en-US" sz="2100" b="1" i="1" dirty="0" err="1">
                <a:latin typeface="Times New Roman" pitchFamily="18" charset="0"/>
                <a:cs typeface="Times New Roman" pitchFamily="18" charset="0"/>
              </a:rPr>
              <a:t>pericarpium</a:t>
            </a:r>
            <a:r>
              <a:rPr lang="sr-Cyrl-RS" sz="21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 који се скида са зелених плодова. Осушена дрога је горког и опорог укуса, карактеристичног ароматичног мириса. 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sr-Cyrl-RS" sz="2100" b="1" dirty="0">
                <a:latin typeface="Times New Roman" pitchFamily="18" charset="0"/>
                <a:cs typeface="Times New Roman" pitchFamily="18" charset="0"/>
              </a:rPr>
              <a:t>Састојци: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0,6-2% нафтохинона (југлон, хидројуглон), флавоноиди, танини (~4%), фенолкарбонске киселине, етарско уље. </a:t>
            </a:r>
          </a:p>
          <a:p>
            <a:pPr marL="342900" lvl="0" indent="-342900" algn="just">
              <a:spcBef>
                <a:spcPct val="20000"/>
              </a:spcBef>
            </a:pPr>
            <a:r>
              <a:rPr lang="sr-Cyrl-RS" sz="2100" b="1" dirty="0">
                <a:latin typeface="Times New Roman" pitchFamily="18" charset="0"/>
                <a:cs typeface="Times New Roman" pitchFamily="18" charset="0"/>
              </a:rPr>
              <a:t>Употреба: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Интерно (ретко) као антидијароик и код поремећаја венске циркулације ногу. Нафтохинони испољавају антимикробно дејство. Екстерна употреба- у дерматологији као антисептик у третману акни, чирева и екцема, за негу косе. Н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фтохинони су пигменти и боје кожу.  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kumimoji="0" lang="en-US" sz="32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29200" y="4708562"/>
          <a:ext cx="1450975" cy="175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1374492" imgH="1661003" progId="ChemDraw.Document.6.0">
                  <p:embed/>
                </p:oleObj>
              </mc:Choice>
              <mc:Fallback>
                <p:oleObj name="CS ChemDraw Drawing" r:id="rId2" imgW="1374492" imgH="1661003" progId="ChemDraw.Document.6.0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708562"/>
                        <a:ext cx="1450975" cy="1752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239001" y="4696558"/>
          <a:ext cx="1524000" cy="1840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1374492" imgH="1661003" progId="ChemDraw.Document.6.0">
                  <p:embed/>
                </p:oleObj>
              </mc:Choice>
              <mc:Fallback>
                <p:oleObj name="CS ChemDraw Drawing" r:id="rId4" imgW="1374492" imgH="1661003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1" y="4696558"/>
                        <a:ext cx="1524000" cy="18407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334000" y="6488668"/>
            <a:ext cx="8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југлон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7467600" y="6488668"/>
            <a:ext cx="1456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хидројуглон</a:t>
            </a:r>
            <a:endParaRPr lang="en-US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45107" y="2743200"/>
            <a:ext cx="2398893" cy="1874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05514" y="2998022"/>
            <a:ext cx="2252486" cy="1513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1" name="AutoShape 7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AutoShape 9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AutoShape 11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00600" y="457200"/>
            <a:ext cx="4014787" cy="2297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"/>
            <a:ext cx="48006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Lawsonia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inermis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кана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609600"/>
            <a:ext cx="4191000" cy="609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Мало пустињско дрво или високи жбун (треба је разликовати од баштенске украсне кане, </a:t>
            </a:r>
            <a:r>
              <a:rPr lang="en-US" sz="1700" i="1" dirty="0" err="1">
                <a:latin typeface="Times New Roman" pitchFamily="18" charset="0"/>
                <a:cs typeface="Times New Roman" pitchFamily="18" charset="0"/>
              </a:rPr>
              <a:t>Canna</a:t>
            </a:r>
            <a:r>
              <a:rPr lang="en-US" sz="17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i="1" dirty="0" err="1">
                <a:latin typeface="Times New Roman" pitchFamily="18" charset="0"/>
                <a:cs typeface="Times New Roman" pitchFamily="18" charset="0"/>
              </a:rPr>
              <a:t>indica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lvl="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Осушени лист кане (</a:t>
            </a:r>
            <a:r>
              <a:rPr lang="en-US" sz="1700" b="1" i="1" dirty="0" err="1">
                <a:latin typeface="Times New Roman" pitchFamily="18" charset="0"/>
                <a:cs typeface="Times New Roman" pitchFamily="18" charset="0"/>
              </a:rPr>
              <a:t>Lawsoniae</a:t>
            </a:r>
            <a:r>
              <a:rPr lang="en-US" sz="1700" b="1" i="1" dirty="0">
                <a:latin typeface="Times New Roman" pitchFamily="18" charset="0"/>
                <a:cs typeface="Times New Roman" pitchFamily="18" charset="0"/>
              </a:rPr>
              <a:t> folium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садржи до 1% нафтохинонских хетерозида (обојени наранџасто-црвени пигмент </a:t>
            </a:r>
            <a:r>
              <a:rPr lang="sr-Cyrl-RS" sz="17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лавсон</a:t>
            </a: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1700" dirty="0">
                <a:latin typeface="Times New Roman" pitchFamily="18" charset="0"/>
                <a:cs typeface="Times New Roman" pitchFamily="18" charset="0"/>
              </a:rPr>
              <a:t> флавоноиде, кумарине, етерична уља... Екстерно се користи као антисептик; ређе интерно као антидијароик и антхелминтик. Користи се у козметичке сврхе за природно бојење косе и осликавање коже.  </a:t>
            </a:r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kumimoji="0" lang="en-US" sz="17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3293" y="3886200"/>
            <a:ext cx="30507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Лавсон</a:t>
            </a:r>
          </a:p>
          <a:p>
            <a:pPr algn="ctr"/>
            <a:r>
              <a:rPr lang="sr-Cyrl-R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2-хидрокси-1,4-нафтохинон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31" name="AutoShape 7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AutoShape 9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AutoShape 11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037282"/>
              </p:ext>
            </p:extLst>
          </p:nvPr>
        </p:nvGraphicFramePr>
        <p:xfrm>
          <a:off x="4572000" y="3352800"/>
          <a:ext cx="183832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" imgW="1838960" imgH="1660626" progId="ChemDraw.Document.6.0">
                  <p:embed/>
                </p:oleObj>
              </mc:Choice>
              <mc:Fallback>
                <p:oleObj name="CS ChemDraw Drawing" r:id="rId3" imgW="1838960" imgH="1660626" progId="ChemDraw.Document.6.0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352800"/>
                        <a:ext cx="183832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304800"/>
            <a:ext cx="2922483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Rectangle 17"/>
          <p:cNvSpPr/>
          <p:nvPr/>
        </p:nvSpPr>
        <p:spPr>
          <a:xfrm>
            <a:off x="4876800" y="685800"/>
            <a:ext cx="857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Canna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indica</a:t>
            </a:r>
            <a:endParaRPr lang="en-US" dirty="0"/>
          </a:p>
        </p:txBody>
      </p:sp>
      <p:pic>
        <p:nvPicPr>
          <p:cNvPr id="15367" name="Picture 7" descr="Резултат слика за lawsonia inermi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1676400"/>
            <a:ext cx="2585357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20"/>
          <p:cNvSpPr/>
          <p:nvPr/>
        </p:nvSpPr>
        <p:spPr>
          <a:xfrm>
            <a:off x="5029200" y="20574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Lawsonia</a:t>
            </a:r>
            <a:endParaRPr lang="sr-Cyrl-RS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inermis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  <p:pic>
        <p:nvPicPr>
          <p:cNvPr id="15369" name="Picture 9" descr="Резултат слика за henna tatto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91400" y="5105400"/>
            <a:ext cx="17526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5029200"/>
            <a:ext cx="1680624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057407"/>
            <a:ext cx="2057400" cy="38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33350"/>
            <a:ext cx="1526906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48006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Plumbago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spp.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плумбаго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609600"/>
            <a:ext cx="5486400" cy="2743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lvl="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Жбунаста биљка висине до 3 метра, пореклом из Јужне Африке. Често се среће као украсни полувисећи жбун или пузавица. </a:t>
            </a:r>
          </a:p>
          <a:p>
            <a:pPr marL="342900" lvl="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en-US" sz="2900" i="1" dirty="0" err="1">
                <a:latin typeface="Times New Roman" pitchFamily="18" charset="0"/>
                <a:cs typeface="Times New Roman" pitchFamily="18" charset="0"/>
              </a:rPr>
              <a:t>Plumbaginis</a:t>
            </a:r>
            <a:r>
              <a:rPr lang="en-US" sz="2900" i="1" dirty="0">
                <a:latin typeface="Times New Roman" pitchFamily="18" charset="0"/>
                <a:cs typeface="Times New Roman" pitchFamily="18" charset="0"/>
              </a:rPr>
              <a:t> tuber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- кртола плумбага. Плумбагин је антимикробни агенс (дејство на широки спектар бактерија, гљива и неких врста протозоа). У већим дозама делује цитотоксично. </a:t>
            </a:r>
            <a:endParaRPr kumimoji="0" lang="en-US" sz="32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39000" y="2362200"/>
            <a:ext cx="1318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плумбагин</a:t>
            </a:r>
            <a:endParaRPr lang="en-US" b="1" dirty="0"/>
          </a:p>
        </p:txBody>
      </p:sp>
      <p:sp>
        <p:nvSpPr>
          <p:cNvPr id="1031" name="AutoShape 7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AutoShape 9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AutoShape 11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Резултат слика за juglans reg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7391400" y="642944"/>
          <a:ext cx="1676400" cy="1474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1887751" imgH="1660626" progId="ChemDraw.Document.6.0">
                  <p:embed/>
                </p:oleObj>
              </mc:Choice>
              <mc:Fallback>
                <p:oleObj name="CS ChemDraw Drawing" r:id="rId5" imgW="1887751" imgH="1660626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642944"/>
                        <a:ext cx="1676400" cy="1474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Content Placeholder 2"/>
          <p:cNvSpPr txBox="1">
            <a:spLocks/>
          </p:cNvSpPr>
          <p:nvPr/>
        </p:nvSpPr>
        <p:spPr>
          <a:xfrm>
            <a:off x="0" y="3276600"/>
            <a:ext cx="4800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Drosera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rotundifolia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sr-Cyrl-RS" sz="2400" b="1" noProof="0" dirty="0">
                <a:latin typeface="Times New Roman" pitchFamily="18" charset="0"/>
                <a:cs typeface="Times New Roman" pitchFamily="18" charset="0"/>
              </a:rPr>
              <a:t>росуља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0" y="3657600"/>
            <a:ext cx="5638800" cy="32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sr-Cyrl-RS" sz="1500" dirty="0">
                <a:latin typeface="Times New Roman" pitchFamily="18" charset="0"/>
                <a:cs typeface="Times New Roman" pitchFamily="18" charset="0"/>
              </a:rPr>
              <a:t>Карниворна биљка (инсективорна биљка, биљка месождерка)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1500" dirty="0">
                <a:latin typeface="Times New Roman" pitchFamily="18" charset="0"/>
                <a:cs typeface="Times New Roman" pitchFamily="18" charset="0"/>
              </a:rPr>
              <a:t> угрожена и заштићена врста. </a:t>
            </a:r>
          </a:p>
          <a:p>
            <a:pPr marL="34290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en-US" sz="1500" b="1" i="1" dirty="0" err="1">
                <a:latin typeface="Times New Roman" pitchFamily="18" charset="0"/>
                <a:cs typeface="Times New Roman" pitchFamily="18" charset="0"/>
              </a:rPr>
              <a:t>Droserae</a:t>
            </a:r>
            <a:r>
              <a:rPr lang="en-US" sz="15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i="1" dirty="0" err="1">
                <a:latin typeface="Times New Roman" pitchFamily="18" charset="0"/>
                <a:cs typeface="Times New Roman" pitchFamily="18" charset="0"/>
              </a:rPr>
              <a:t>herba</a:t>
            </a:r>
            <a:r>
              <a:rPr lang="en-US" sz="1500" b="1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15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500" dirty="0">
                <a:latin typeface="Times New Roman" pitchFamily="18" charset="0"/>
                <a:cs typeface="Times New Roman" pitchFamily="18" charset="0"/>
              </a:rPr>
              <a:t>херба росуље садржи до 1 % хетерозида розолизидина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15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70000"/>
              </a:lnSpc>
              <a:spcBef>
                <a:spcPct val="20000"/>
              </a:spcBef>
            </a:pPr>
            <a:r>
              <a:rPr lang="sr-Cyrl-RS" sz="1500" b="1" dirty="0">
                <a:latin typeface="Times New Roman" pitchFamily="18" charset="0"/>
                <a:cs typeface="Times New Roman" pitchFamily="18" charset="0"/>
              </a:rPr>
              <a:t>Употреба и дејство: </a:t>
            </a:r>
            <a:r>
              <a:rPr lang="sr-Cyrl-RS" sz="1500" dirty="0">
                <a:latin typeface="Times New Roman" pitchFamily="18" charset="0"/>
                <a:cs typeface="Times New Roman" pitchFamily="18" charset="0"/>
              </a:rPr>
              <a:t>Тинктура се користи као спазмолитик и антисептик. Сируп се користи у терапији непродуктивног кашља, као антитусик, код бронхоспазма и грчева органа за варење. </a:t>
            </a:r>
            <a:r>
              <a:rPr lang="sr-Cyrl-RS" sz="15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5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562600" y="3200400"/>
          <a:ext cx="2514600" cy="147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3227446" imgH="1894033" progId="ChemDraw.Document.6.0">
                  <p:embed/>
                </p:oleObj>
              </mc:Choice>
              <mc:Fallback>
                <p:oleObj name="CS ChemDraw Drawing" r:id="rId7" imgW="3227446" imgH="1894033" progId="ChemDraw.Document.6.0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200400"/>
                        <a:ext cx="2514600" cy="1475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940074" y="4800600"/>
            <a:ext cx="1511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Розолизидин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Антрахинонски хетерозиди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4525963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Могу се сматрати дериватима антрацена настали оксидацијом положаја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антраценског система (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-хинон антрацена)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Агликони антрахинона  могу бити хидроксиловани  у положајима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емодински или лаксантни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антрахинони) или у оквиру једног прстена у положајима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или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 С</a:t>
            </a:r>
            <a:r>
              <a:rPr lang="sr-Cyrl-RS" sz="20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(ализарински антрахинони, користе се као боје):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638800" y="1676400"/>
          <a:ext cx="2544763" cy="1822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315909" imgH="1659495" progId="ChemDraw.Document.6.0">
                  <p:embed/>
                </p:oleObj>
              </mc:Choice>
              <mc:Fallback>
                <p:oleObj name="CS ChemDraw Drawing" r:id="rId2" imgW="2315909" imgH="1659495" progId="ChemDraw.Document.6.0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676400"/>
                        <a:ext cx="2544763" cy="18226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295400" y="1981200"/>
          <a:ext cx="2438400" cy="1247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314774" imgH="1183630" progId="ChemDraw.Document.6.0">
                  <p:embed/>
                </p:oleObj>
              </mc:Choice>
              <mc:Fallback>
                <p:oleObj name="CS ChemDraw Drawing" r:id="rId4" imgW="2314774" imgH="1183630" progId="ChemDraw.Document.6.0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981200"/>
                        <a:ext cx="2438400" cy="1247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752600" y="3352800"/>
            <a:ext cx="1213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нтрацен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6248400" y="3505200"/>
            <a:ext cx="1474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Антрахинон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1295400" y="4876800"/>
          <a:ext cx="2316163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2315909" imgH="1659495" progId="ChemDraw.Document.6.0">
                  <p:embed/>
                </p:oleObj>
              </mc:Choice>
              <mc:Fallback>
                <p:oleObj name="CS ChemDraw Drawing" r:id="rId6" imgW="2315909" imgH="1659495" progId="ChemDraw.Document.6.0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876800"/>
                        <a:ext cx="2316163" cy="165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62000" y="6488668"/>
            <a:ext cx="3068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1,8- 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дихидроксиантрахинон</a:t>
            </a:r>
            <a:endParaRPr lang="en-US" b="1" dirty="0"/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4419600" y="4876800"/>
          <a:ext cx="2625725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2625302" imgH="1659495" progId="ChemDraw.Document.6.0">
                  <p:embed/>
                </p:oleObj>
              </mc:Choice>
              <mc:Fallback>
                <p:oleObj name="CS ChemDraw Drawing" r:id="rId8" imgW="2625302" imgH="1659495" progId="ChemDraw.Document.6.0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876800"/>
                        <a:ext cx="2625725" cy="165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343400" y="6488668"/>
            <a:ext cx="3068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1,2- 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дихидроксиантрахинон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6625362" y="5410200"/>
            <a:ext cx="25571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Ализарин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(корен броћа,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Rubiae</a:t>
            </a: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tinctoriae</a:t>
            </a: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radix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</a:t>
            </a:r>
            <a:r>
              <a:rPr lang="sr-Cyrl-RS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модински (лакс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</a:t>
            </a:r>
            <a:r>
              <a:rPr lang="sr-Cyrl-RS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нтни) антрахинони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3048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Међусобно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разликују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степену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оксидације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деветог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десетог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атома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антрони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антраноли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антрахинони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сви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хидроксиловани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Агликони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међусобно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разликују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основу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супституената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Шећери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повезују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агликон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хидроксилне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Некада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шећер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повезује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директно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600" baseline="-25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антрона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тада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настају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стабилни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алоински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јављају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антронски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диантронски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антрахинонски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; O-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, C-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 C- </a:t>
            </a:r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vi-VN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/>
        </p:nvGraphicFramePr>
        <p:xfrm>
          <a:off x="4724400" y="3810000"/>
          <a:ext cx="327660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Емодин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lang="en-U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Фисцион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lang="en-U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OCH</a:t>
                      </a:r>
                      <a:r>
                        <a:rPr lang="en-U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Хризофанол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lang="en-U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Алое-емодин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lang="sr-Cyrl-RS" sz="1600" baseline="-250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Реин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sr-Cyrl-RS" sz="16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en-US" sz="16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994082"/>
              </p:ext>
            </p:extLst>
          </p:nvPr>
        </p:nvGraphicFramePr>
        <p:xfrm>
          <a:off x="990600" y="4038600"/>
          <a:ext cx="325946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838624" imgH="1659495" progId="ChemDraw.Document.6.0">
                  <p:embed/>
                </p:oleObj>
              </mc:Choice>
              <mc:Fallback>
                <p:oleObj name="CS ChemDraw Drawing" r:id="rId2" imgW="2838624" imgH="1659495" progId="ChemDraw.Document.6.0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038600"/>
                        <a:ext cx="3259465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838200" y="2286000"/>
          <a:ext cx="7560240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4774033" imgH="2501874" progId="ChemDraw.Document.6.0">
                  <p:embed/>
                </p:oleObj>
              </mc:Choice>
              <mc:Fallback>
                <p:oleObj name="CS ChemDraw Drawing" r:id="rId2" imgW="4774033" imgH="2501874" progId="ChemDraw.Document.6.0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86000"/>
                        <a:ext cx="7560240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1524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 биљним дрогама се могу налазити у различитим оксидованим и редукованим облицима као и у димерним облицима (спајањем два молекула антрахинона, нпр. хиперицин).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3733800"/>
            <a:ext cx="92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19600" y="3505200"/>
            <a:ext cx="1168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антранол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4200" y="5410200"/>
            <a:ext cx="142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антрахинон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800" y="6248400"/>
            <a:ext cx="20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антрахидрохинон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000" y="6248400"/>
            <a:ext cx="1274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оксантрон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5600" y="2667000"/>
            <a:ext cx="1021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таутомер.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121585">
            <a:off x="6302988" y="3177949"/>
            <a:ext cx="56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окс.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22738" flipV="1">
            <a:off x="6073998" y="3633546"/>
            <a:ext cx="57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ред.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034315">
            <a:off x="5462538" y="4525437"/>
            <a:ext cx="56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окс.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5400000">
            <a:off x="1806255" y="3984945"/>
            <a:ext cx="56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окс.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43200" y="5029200"/>
            <a:ext cx="1021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таутомер.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9128" y="6059269"/>
            <a:ext cx="2543966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међусобна повезаност </a:t>
            </a:r>
          </a:p>
          <a:p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деривата антрахинона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24200" y="228600"/>
            <a:ext cx="2397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Антрахинони</a:t>
            </a:r>
            <a:endParaRPr 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5791200" cy="914400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Кумарински хетерозиди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438400"/>
            <a:ext cx="8458200" cy="4267200"/>
          </a:xfrm>
        </p:spPr>
        <p:txBody>
          <a:bodyPr>
            <a:normAutofit/>
          </a:bodyPr>
          <a:lstStyle/>
          <a:p>
            <a:pPr algn="just"/>
            <a:r>
              <a:rPr lang="en-US" sz="2200" dirty="0" err="1">
                <a:latin typeface="Times New Roman"/>
                <a:ea typeface="Times New Roman"/>
              </a:rPr>
              <a:t>Кумарин</a:t>
            </a:r>
            <a:r>
              <a:rPr lang="en-US" sz="2200" dirty="0">
                <a:latin typeface="Times New Roman"/>
                <a:ea typeface="Times New Roman"/>
              </a:rPr>
              <a:t> (1,2-бензопирон)- </a:t>
            </a:r>
            <a:r>
              <a:rPr lang="en-US" sz="2200" dirty="0" err="1">
                <a:latin typeface="Times New Roman"/>
                <a:ea typeface="Times New Roman"/>
              </a:rPr>
              <a:t>наједноставнији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кумарински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молекул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чијом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супституцијом</a:t>
            </a:r>
            <a:r>
              <a:rPr lang="en-US" sz="2200" dirty="0">
                <a:latin typeface="Times New Roman"/>
                <a:ea typeface="Times New Roman"/>
              </a:rPr>
              <a:t> у </a:t>
            </a:r>
            <a:r>
              <a:rPr lang="en-US" sz="2200" dirty="0" err="1">
                <a:latin typeface="Times New Roman"/>
                <a:ea typeface="Times New Roman"/>
              </a:rPr>
              <a:t>различитим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положајима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sr-Cyrl-RS" sz="2200" dirty="0">
                <a:latin typeface="Times New Roman"/>
                <a:ea typeface="Times New Roman"/>
              </a:rPr>
              <a:t>(5,6,7 и 8) </a:t>
            </a:r>
            <a:r>
              <a:rPr lang="en-US" sz="2200" dirty="0" err="1">
                <a:latin typeface="Times New Roman"/>
                <a:ea typeface="Times New Roman"/>
              </a:rPr>
              <a:t>настаје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велики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број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кумаринских</a:t>
            </a:r>
            <a:r>
              <a:rPr lang="en-US" sz="2200" dirty="0">
                <a:latin typeface="Times New Roman"/>
                <a:ea typeface="Times New Roman"/>
              </a:rPr>
              <a:t> </a:t>
            </a:r>
            <a:r>
              <a:rPr lang="en-US" sz="2200" dirty="0" err="1">
                <a:latin typeface="Times New Roman"/>
                <a:ea typeface="Times New Roman"/>
              </a:rPr>
              <a:t>деривата</a:t>
            </a:r>
            <a:r>
              <a:rPr lang="sr-Cyrl-RS" sz="2200" dirty="0">
                <a:latin typeface="Times New Roman"/>
                <a:ea typeface="Times New Roman"/>
              </a:rPr>
              <a:t> (хидрокси, метокси и фурокумарини)</a:t>
            </a:r>
            <a:r>
              <a:rPr lang="en-US" sz="2200" dirty="0">
                <a:latin typeface="Times New Roman"/>
                <a:ea typeface="Times New Roman"/>
              </a:rPr>
              <a:t>.</a:t>
            </a:r>
          </a:p>
          <a:p>
            <a:pPr algn="just"/>
            <a:r>
              <a:rPr lang="sr-Cyrl-RS" sz="2200" dirty="0">
                <a:latin typeface="Times New Roman"/>
              </a:rPr>
              <a:t>Широко су распрострањени у природи;</a:t>
            </a:r>
          </a:p>
          <a:p>
            <a:pPr algn="just"/>
            <a:r>
              <a:rPr lang="sr-Cyrl-RS" sz="2200" dirty="0">
                <a:latin typeface="Times New Roman"/>
              </a:rPr>
              <a:t>Улавном настају процесом сушења биљке (мирис покошене траве) при чему долази до хидролизе кумаринског гликозида, циклизације и грађења кумаринског скелета:</a:t>
            </a:r>
            <a:endParaRPr lang="en-US" sz="2200" u="sng" dirty="0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5943600" y="304800"/>
          <a:ext cx="2490756" cy="1512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1973232" imgH="1199089" progId="ChemDraw.Document.6.0">
                  <p:embed/>
                </p:oleObj>
              </mc:Choice>
              <mc:Fallback>
                <p:oleObj name="CS ChemDraw Drawing" r:id="rId2" imgW="1973232" imgH="1199089" progId="ChemDraw.Document.6.0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04800"/>
                        <a:ext cx="2490756" cy="15128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72200" y="1868269"/>
            <a:ext cx="1748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Cyrl-R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Кумарин</a:t>
            </a:r>
          </a:p>
          <a:p>
            <a:pPr algn="ctr"/>
            <a:r>
              <a:rPr lang="sr-Cyrl-R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1,2-бензопирон</a:t>
            </a:r>
            <a:endParaRPr 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1143000" y="5486400"/>
          <a:ext cx="746857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6776767" imgH="1244715" progId="ChemDraw.Document.6.0">
                  <p:embed/>
                </p:oleObj>
              </mc:Choice>
              <mc:Fallback>
                <p:oleObj name="CS ChemDraw Drawing" r:id="rId4" imgW="6776767" imgH="1244715" progId="ChemDraw.Document.6.0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486400"/>
                        <a:ext cx="746857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95600" y="5498068"/>
            <a:ext cx="1201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Cyrl-RS" dirty="0">
                <a:latin typeface="Times New Roman" pitchFamily="18" charset="0"/>
                <a:cs typeface="Times New Roman" pitchFamily="18" charset="0"/>
              </a:rPr>
              <a:t>хидролиза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81221" y="549806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Cyrl-RS" dirty="0">
                <a:latin typeface="Times New Roman" pitchFamily="18" charset="0"/>
                <a:cs typeface="Times New Roman" pitchFamily="18" charset="0"/>
              </a:rPr>
              <a:t>-Н</a:t>
            </a:r>
            <a:r>
              <a:rPr lang="sr-Cyrl-R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23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Физичко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хемијске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особине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Агликони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растварају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органским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растварачима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води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 алкохолима;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Редуковани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облици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агликона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жуто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обојени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антрахинони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жуте</a:t>
            </a:r>
            <a:r>
              <a:rPr lang="it-IT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или наранџасте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боје а антраноли безбојни или светло жути;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Дају карактеристичан апсорпциони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спектар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(220, 280, 430 nm)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 спектрофотометријско одређивање;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Агликони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сублимују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200-220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000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граде</a:t>
            </a:r>
            <a:r>
              <a:rPr lang="pl-PL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карактеристичне кристале.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505200"/>
            <a:ext cx="3356491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145629" y="4419600"/>
            <a:ext cx="14032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UV 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спектар</a:t>
            </a:r>
          </a:p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емодина</a:t>
            </a:r>
            <a:endParaRPr 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RS" sz="3000" b="1" dirty="0">
                <a:latin typeface="Times New Roman" pitchFamily="18" charset="0"/>
                <a:cs typeface="Times New Roman" pitchFamily="18" charset="0"/>
              </a:rPr>
              <a:t>Доказивање и одређивање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534400" cy="56388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Хемијским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реакцијама:</a:t>
            </a:r>
          </a:p>
          <a:p>
            <a:pPr lvl="1" algn="just"/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Borntrager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реакција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слободни антрахинони</a:t>
            </a:r>
            <a:r>
              <a:rPr lang="it-IT" sz="29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9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жути</a:t>
            </a:r>
            <a:r>
              <a:rPr lang="it-IT" sz="29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9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липосолубилни</a:t>
            </a:r>
            <a:r>
              <a:rPr lang="it-IT" sz="2900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it-IT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базама (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раствор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амонијака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алкалних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хидроксида) граде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црвене</a:t>
            </a:r>
            <a:r>
              <a:rPr lang="en-US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хидросолубилне</a:t>
            </a:r>
            <a:r>
              <a:rPr lang="en-US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фенолате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мезомерно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стабилизовани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1" algn="just"/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Schouteten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реакција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антрони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слабо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базној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средини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присуству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натријум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тетрабората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прелазе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 антроноле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флуоресцирају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solidFill>
                  <a:srgbClr val="88CD19"/>
                </a:solidFill>
                <a:latin typeface="Times New Roman" pitchFamily="18" charset="0"/>
                <a:cs typeface="Times New Roman" pitchFamily="18" charset="0"/>
              </a:rPr>
              <a:t>жућкастозелено;</a:t>
            </a:r>
          </a:p>
          <a:p>
            <a:pPr lvl="1" algn="just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Реакција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нитротетразолијум</a:t>
            </a:r>
            <a:r>
              <a:rPr lang="en-US" sz="2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плавим: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антрони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900" baseline="-250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несупституисаном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метиленском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групом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граде нитротетразолијум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solidFill>
                  <a:srgbClr val="5256A4"/>
                </a:solidFill>
                <a:latin typeface="Times New Roman" pitchFamily="18" charset="0"/>
                <a:cs typeface="Times New Roman" pitchFamily="18" charset="0"/>
              </a:rPr>
              <a:t>плавољубичасте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solidFill>
                  <a:srgbClr val="5D72AF"/>
                </a:solidFill>
                <a:latin typeface="Times New Roman" pitchFamily="18" charset="0"/>
                <a:cs typeface="Times New Roman" pitchFamily="18" charset="0"/>
              </a:rPr>
              <a:t>сивоплаве</a:t>
            </a:r>
            <a:r>
              <a:rPr lang="en-US" sz="2900" dirty="0">
                <a:solidFill>
                  <a:srgbClr val="5D72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производе.</a:t>
            </a:r>
          </a:p>
          <a:p>
            <a:pPr lvl="1" algn="just"/>
            <a:endParaRPr lang="sr-Cyrl-RS" sz="29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Хроматографија</a:t>
            </a:r>
            <a:r>
              <a:rPr lang="pl-PL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pl-PL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танком</a:t>
            </a:r>
            <a:r>
              <a:rPr lang="pl-PL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слоју</a:t>
            </a:r>
            <a:r>
              <a:rPr lang="pl-PL" sz="3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pl-PL" sz="3100" b="1" i="1" dirty="0">
                <a:latin typeface="Times New Roman" pitchFamily="18" charset="0"/>
                <a:cs typeface="Times New Roman" pitchFamily="18" charset="0"/>
              </a:rPr>
              <a:t>TLC</a:t>
            </a:r>
            <a:r>
              <a:rPr lang="pl-PL" sz="31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3100" b="1" dirty="0">
                <a:latin typeface="Times New Roman" pitchFamily="18" charset="0"/>
                <a:cs typeface="Times New Roman" pitchFamily="18" charset="0"/>
              </a:rPr>
              <a:t>Одредивање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3100" b="1" dirty="0">
                <a:latin typeface="Times New Roman" pitchFamily="18" charset="0"/>
                <a:cs typeface="Times New Roman" pitchFamily="18" charset="0"/>
              </a:rPr>
              <a:t>квантитативан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b="1" dirty="0">
                <a:latin typeface="Times New Roman" pitchFamily="18" charset="0"/>
                <a:cs typeface="Times New Roman" pitchFamily="18" charset="0"/>
              </a:rPr>
              <a:t>анализа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31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en-US" sz="3100" b="1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Спектрофотометријски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одређивање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садржаја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укупних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антраноида;</a:t>
            </a:r>
            <a:endParaRPr lang="en-US" sz="29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Течном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хроматографијом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900" i="1" dirty="0">
                <a:latin typeface="Times New Roman" pitchFamily="18" charset="0"/>
                <a:cs typeface="Times New Roman" pitchFamily="18" charset="0"/>
              </a:rPr>
              <a:t>HPLC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)-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одређивање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садржаја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појединачних антраноида.</a:t>
            </a:r>
            <a:endParaRPr lang="en-US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8229600" cy="563562"/>
          </a:xfrm>
        </p:spPr>
        <p:txBody>
          <a:bodyPr>
            <a:normAutofit/>
          </a:bodyPr>
          <a:lstStyle/>
          <a:p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Фармаколошко деловање и примена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458200" cy="5562600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Регулишу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промет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метаболита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зид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црева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долази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задржавања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воде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цревима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појачаног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извлачења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околних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ткива;</a:t>
            </a:r>
          </a:p>
          <a:p>
            <a:pPr algn="just">
              <a:buNone/>
            </a:pPr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Дејством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нервне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завршетке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утичу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мотилитет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перисталтику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дебелог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црева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Спој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ефекта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манифестује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пражњењем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садржаја црева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лаксантно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деловање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Антрахинонска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једињења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антибактеријско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антивирусно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деловање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дроге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садрже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слободне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њихове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хетерозиде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антисептици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кератопластици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дерматолошким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препаратима;</a:t>
            </a:r>
          </a:p>
          <a:p>
            <a:pPr algn="just"/>
            <a:endParaRPr lang="vi-VN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лабораторијским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условима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потврђена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мутагена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активност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цитотоксичност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ових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једињења (потенцијално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антитуморско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деловање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). </a:t>
            </a:r>
            <a:endParaRPr lang="vi-V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Лаксантно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деловање</a:t>
            </a:r>
            <a:r>
              <a:rPr lang="sr-Latn-R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>
                <a:latin typeface="Times New Roman" pitchFamily="18" charset="0"/>
                <a:cs typeface="Times New Roman" pitchFamily="18" charset="0"/>
              </a:rPr>
              <a:t>антрахинона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indent="673100">
              <a:lnSpc>
                <a:spcPct val="150000"/>
              </a:lnSpc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Приписује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редукованим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облицима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тј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слободним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агликонима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диантронима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ослобађају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настају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редукцијом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слободних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дејством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цревних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бактерија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indent="673100">
              <a:lnSpc>
                <a:spcPct val="150000"/>
              </a:lnSpc>
              <a:spcAft>
                <a:spcPts val="1475"/>
              </a:spcAft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Примењују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акутних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опстипација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673100">
              <a:lnSpc>
                <a:spcPct val="150000"/>
              </a:lnSpc>
              <a:spcAft>
                <a:spcPts val="1475"/>
              </a:spcAft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Ефекат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наступа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6-10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оралног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уношења;</a:t>
            </a:r>
          </a:p>
          <a:p>
            <a:pPr indent="673100">
              <a:lnSpc>
                <a:spcPct val="150000"/>
              </a:lnSpc>
              <a:spcAft>
                <a:spcPts val="1475"/>
              </a:spcAft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Контраиндикована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облика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опструкција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улцерација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инфламација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органа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дигестивног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тракта и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болова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недефинисане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етиологије;</a:t>
            </a:r>
          </a:p>
          <a:p>
            <a:pPr indent="673100">
              <a:lnSpc>
                <a:spcPct val="150000"/>
              </a:lnSpc>
              <a:spcAft>
                <a:spcPts val="1475"/>
              </a:spcAft>
            </a:pP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деци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млађој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трудницама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дојиљама.</a:t>
            </a:r>
            <a:endParaRPr lang="vi-VN" sz="2000" b="1" dirty="0">
              <a:latin typeface="Times New Roman" pitchFamily="18" charset="0"/>
              <a:cs typeface="Times New Roman" pitchFamily="18" charset="0"/>
            </a:endParaRPr>
          </a:p>
          <a:p>
            <a:pPr indent="673100">
              <a:lnSpc>
                <a:spcPct val="150000"/>
              </a:lnSpc>
              <a:spcAft>
                <a:spcPts val="1475"/>
              </a:spcAft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062538"/>
            <a:ext cx="323763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100" i="1" dirty="0">
                <a:latin typeface="Times New Roman" pitchFamily="18" charset="0"/>
                <a:cs typeface="Times New Roman" pitchFamily="18" charset="0"/>
              </a:rPr>
              <a:t>Cassia </a:t>
            </a:r>
            <a:r>
              <a:rPr lang="en-US" sz="3100" i="1" dirty="0" err="1">
                <a:latin typeface="Times New Roman" pitchFamily="18" charset="0"/>
                <a:cs typeface="Times New Roman" pitchFamily="18" charset="0"/>
              </a:rPr>
              <a:t>angustifolia</a:t>
            </a:r>
            <a:r>
              <a:rPr lang="en-US" sz="3100" i="1" dirty="0">
                <a:latin typeface="Times New Roman" pitchFamily="18" charset="0"/>
                <a:cs typeface="Times New Roman" pitchFamily="18" charset="0"/>
              </a:rPr>
              <a:t>, C. </a:t>
            </a:r>
            <a:r>
              <a:rPr lang="sr-Cyrl-RS" sz="31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100" i="1">
                <a:latin typeface="Times New Roman" pitchFamily="18" charset="0"/>
                <a:cs typeface="Times New Roman" pitchFamily="18" charset="0"/>
              </a:rPr>
              <a:t>cutifolia</a:t>
            </a:r>
            <a:r>
              <a:rPr lang="sr-Cyrl-RS" sz="31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100" i="1" dirty="0" err="1">
                <a:latin typeface="Times New Roman" pitchFamily="18" charset="0"/>
                <a:cs typeface="Times New Roman" pitchFamily="18" charset="0"/>
              </a:rPr>
              <a:t>Fabaceae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)-</a:t>
            </a:r>
            <a:br>
              <a:rPr lang="sr-Cyrl-RS" sz="3100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тиневелијска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сена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александријска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сена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838200"/>
            <a:ext cx="6096000" cy="62484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Жбунасте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пустињске врсте пореклом из Арабије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усправних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стабљика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60 cm;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</a:pP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Дрога: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Осушени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лист (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Sennae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folium</a:t>
            </a:r>
            <a:r>
              <a:rPr lang="sr-Cyrl-RS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кожаст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лако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ломљив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целог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обода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зашиљеног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врха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зеленожуте боје.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  <a:defRPr/>
            </a:pPr>
            <a:r>
              <a:rPr lang="sr-Cyrl-RS" b="1" dirty="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Састојци: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деривата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антрахинона (~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5%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). Свеж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лист садржи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глукозиде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реин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антрона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алое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емодин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антрона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sr-Cyrl-RS" spc="200" dirty="0">
                <a:latin typeface="Times New Roman" pitchFamily="18" charset="0"/>
                <a:cs typeface="Times New Roman" pitchFamily="18" charset="0"/>
              </a:rPr>
              <a:t> Најважнији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диантронски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сенозиди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Дрога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садржи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малу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количину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слободних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агликона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1 %)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мономерне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хетерозиде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алое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емодина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реина. Битни састојци дроге су и </a:t>
            </a:r>
            <a:r>
              <a:rPr lang="sr-Cyrl-RS" spc="200" dirty="0">
                <a:latin typeface="Times New Roman" pitchFamily="18" charset="0"/>
                <a:cs typeface="Times New Roman" pitchFamily="18" charset="0"/>
              </a:rPr>
              <a:t>хетерозиди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флавоноида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слуз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танини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смоле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минералне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материје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altLang="zh-TW" dirty="0">
                <a:latin typeface="Times New Roman" pitchFamily="18" charset="0"/>
                <a:ea typeface="Segoe UI"/>
                <a:cs typeface="Times New Roman" pitchFamily="18" charset="0"/>
              </a:rPr>
              <a:t>2%,</a:t>
            </a:r>
            <a:r>
              <a:rPr lang="zh-TW" altLang="en-US" dirty="0">
                <a:latin typeface="Times New Roman" pitchFamily="18" charset="0"/>
                <a:ea typeface="Segoe UI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претежно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Ca-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оксалати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>
              <a:latin typeface="Segoe UI"/>
            </a:endParaRPr>
          </a:p>
          <a:p>
            <a:pPr algn="just"/>
            <a:endParaRPr lang="en-US" b="1" dirty="0">
              <a:latin typeface="Segoe UI"/>
            </a:endParaRPr>
          </a:p>
          <a:p>
            <a:pPr algn="just">
              <a:buNone/>
            </a:pPr>
            <a:endParaRPr lang="en-US" dirty="0">
              <a:latin typeface="Segoe UI" pitchFamily="34" charset="0"/>
            </a:endParaRPr>
          </a:p>
          <a:p>
            <a:pPr algn="just"/>
            <a:endParaRPr lang="en-US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252279"/>
            <a:ext cx="2590800" cy="3243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30213" y="76200"/>
          <a:ext cx="2389187" cy="267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846567" imgH="3184752" progId="ChemDraw.Document.6.0">
                  <p:embed/>
                </p:oleObj>
              </mc:Choice>
              <mc:Fallback>
                <p:oleObj name="CS ChemDraw Drawing" r:id="rId2" imgW="2846567" imgH="3184752" progId="ChemDraw.Document.6.0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3" y="76200"/>
                        <a:ext cx="2389187" cy="2673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381000" y="2743200"/>
            <a:ext cx="22454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Сенозид А: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R=COOH</a:t>
            </a:r>
          </a:p>
          <a:p>
            <a:pPr algn="ctr"/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Сенозид Ц: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R=CH</a:t>
            </a:r>
            <a:r>
              <a:rPr lang="en-US" sz="1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OH</a:t>
            </a:r>
          </a:p>
          <a:p>
            <a:pPr algn="ctr"/>
            <a:endParaRPr lang="en-US" sz="1600" b="1" dirty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381000" y="3352800"/>
          <a:ext cx="2656249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846567" imgH="3184752" progId="ChemDraw.Document.6.0">
                  <p:embed/>
                </p:oleObj>
              </mc:Choice>
              <mc:Fallback>
                <p:oleObj name="CS ChemDraw Drawing" r:id="rId4" imgW="2846567" imgH="3184752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352800"/>
                        <a:ext cx="2656249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81000" y="6324600"/>
            <a:ext cx="2226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Сенозид Б: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R=COOH</a:t>
            </a:r>
          </a:p>
          <a:p>
            <a:pPr algn="ctr"/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Сенозид Д: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R=CH</a:t>
            </a:r>
            <a:r>
              <a:rPr lang="en-US" sz="1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OH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048000" y="228600"/>
            <a:ext cx="5715000" cy="24384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Употреба</a:t>
            </a:r>
            <a:r>
              <a:rPr lang="sr-Cyrl-RS" sz="2000" b="1" dirty="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опстипација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инфуз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листа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састојак</a:t>
            </a:r>
            <a:r>
              <a:rPr lang="sr-Latn-R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чајних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мешавина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Бројни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фитопрепарати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екстракта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25 mg/g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антрахинонских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деривата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дневно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рачунато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сенозид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en-US" b="1" dirty="0">
              <a:latin typeface="Segoe UI"/>
            </a:endParaRPr>
          </a:p>
          <a:p>
            <a:pPr algn="just">
              <a:buNone/>
            </a:pPr>
            <a:endParaRPr lang="en-US" dirty="0">
              <a:latin typeface="Segoe UI" pitchFamily="34" charset="0"/>
            </a:endParaRPr>
          </a:p>
          <a:p>
            <a:pPr algn="just"/>
            <a:endParaRPr lang="en-US" dirty="0"/>
          </a:p>
        </p:txBody>
      </p:sp>
      <p:pic>
        <p:nvPicPr>
          <p:cNvPr id="19461" name="Picture 5" descr="Image result for сена чај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799" y="2590800"/>
            <a:ext cx="3861455" cy="230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3" name="Picture 7" descr="Image result for сена чај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3200400"/>
            <a:ext cx="20574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246007">
            <a:off x="4074063" y="4417961"/>
            <a:ext cx="1694163" cy="305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sv-SE" sz="3100" i="1" dirty="0">
                <a:latin typeface="Times New Roman" pitchFamily="18" charset="0"/>
                <a:cs typeface="Times New Roman" pitchFamily="18" charset="0"/>
              </a:rPr>
              <a:t>Frangula alnus (syn. Rhamnus frangula), Rhamnaceae </a:t>
            </a: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-</a:t>
            </a:r>
            <a:br>
              <a:rPr lang="sr-Cyrl-RS" sz="3100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>
                <a:latin typeface="Times New Roman" pitchFamily="18" charset="0"/>
                <a:cs typeface="Times New Roman" pitchFamily="18" charset="0"/>
              </a:rPr>
              <a:t> крушина, крковина, паздрен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143000"/>
            <a:ext cx="2949423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657600"/>
            <a:ext cx="1990725" cy="299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3657600"/>
            <a:ext cx="975456" cy="297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0" y="1066800"/>
            <a:ext cx="5943600" cy="5791200"/>
          </a:xfrm>
        </p:spPr>
        <p:txBody>
          <a:bodyPr>
            <a:normAutofit fontScale="55000" lnSpcReduction="20000"/>
          </a:bodyPr>
          <a:lstStyle/>
          <a:p>
            <a:pPr lvl="0" algn="just">
              <a:lnSpc>
                <a:spcPct val="120000"/>
              </a:lnSpc>
              <a:buNone/>
            </a:pP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	Жбун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ниско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дрво које расте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низијама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брдском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региону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влажним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шумама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поред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река. Плод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сочна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бобица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црвене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касније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тамнољубичасте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боје. </a:t>
            </a:r>
          </a:p>
          <a:p>
            <a:pPr lvl="0" algn="just">
              <a:lnSpc>
                <a:spcPct val="120000"/>
              </a:lnSpc>
              <a:buNone/>
            </a:pPr>
            <a:endParaRPr lang="sr-Cyrl-RS" sz="3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sr-Cyrl-RS" sz="3500" b="1" dirty="0">
                <a:latin typeface="Times New Roman" pitchFamily="18" charset="0"/>
                <a:cs typeface="Times New Roman" pitchFamily="18" charset="0"/>
              </a:rPr>
              <a:t>	Дрога: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Осушена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кора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500" i="1" dirty="0" err="1">
                <a:latin typeface="Times New Roman" pitchFamily="18" charset="0"/>
                <a:cs typeface="Times New Roman" pitchFamily="18" charset="0"/>
              </a:rPr>
              <a:t>Frangulae</a:t>
            </a:r>
            <a:r>
              <a:rPr lang="en-US" sz="3500" i="1" dirty="0">
                <a:latin typeface="Times New Roman" pitchFamily="18" charset="0"/>
                <a:cs typeface="Times New Roman" pitchFamily="18" charset="0"/>
              </a:rPr>
              <a:t> cortex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дебљине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~2 mm,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облику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жлебастих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комада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цеви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30 cm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дужине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црвеномрке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скоро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глатка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белим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хоризонтално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постављеним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лентицелама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употребе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стоји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најмање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годину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дана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греје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100°C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(60 минута)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3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endParaRPr lang="sr-Cyrl-RS" sz="35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20000"/>
              </a:lnSpc>
              <a:buNone/>
            </a:pPr>
            <a:r>
              <a:rPr lang="sr-Cyrl-RS" sz="3500" b="1" dirty="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RS" sz="35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Састојци: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3500" dirty="0">
                <a:latin typeface="Times New Roman" pitchFamily="18" charset="0"/>
                <a:ea typeface="Segoe UI"/>
                <a:cs typeface="Times New Roman" pitchFamily="18" charset="0"/>
              </a:rPr>
              <a:t>6% </a:t>
            </a:r>
            <a:r>
              <a:rPr lang="sr-Cyrl-RS" altLang="zh-TW" sz="35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нтрахинонских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франгула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емодин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диантрон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свежој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биљци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RS" sz="3500" spc="200" dirty="0">
                <a:latin typeface="Times New Roman" pitchFamily="18" charset="0"/>
                <a:cs typeface="Times New Roman" pitchFamily="18" charset="0"/>
              </a:rPr>
              <a:t>глукофрангулини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биозиди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односн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франгулин А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монозиди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Садржи и флавоноиде, пептидни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алкалоид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франгуланин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танине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сапонозиде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слузи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500" dirty="0">
                <a:latin typeface="Times New Roman" pitchFamily="18" charset="0"/>
                <a:cs typeface="Times New Roman" pitchFamily="18" charset="0"/>
              </a:rPr>
              <a:t>шећере</a:t>
            </a:r>
            <a:r>
              <a:rPr lang="en-US" sz="3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35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20000"/>
              </a:lnSpc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267200" y="228600"/>
          <a:ext cx="441960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Глукофрангулин</a:t>
                      </a:r>
                      <a:r>
                        <a:rPr lang="sr-Cyrl-RS" baseline="0" dirty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рамноза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глукоза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Глукофрангулин Б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апиоза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глукоза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Франгулин 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рамноза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Франгулин</a:t>
                      </a:r>
                      <a:r>
                        <a:rPr lang="sr-Cyrl-RS" baseline="0" dirty="0">
                          <a:latin typeface="Times New Roman" pitchFamily="18" charset="0"/>
                          <a:cs typeface="Times New Roman" pitchFamily="18" charset="0"/>
                        </a:rPr>
                        <a:t> Б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апиоза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33400" y="228600"/>
          <a:ext cx="3344482" cy="207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975922" imgH="1849916" progId="ChemDraw.Document.6.0">
                  <p:embed/>
                </p:oleObj>
              </mc:Choice>
              <mc:Fallback>
                <p:oleObj name="CS ChemDraw Drawing" r:id="rId2" imgW="2975922" imgH="1849916" progId="ChemDraw.Document.6.0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28600"/>
                        <a:ext cx="3344482" cy="207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2514600"/>
            <a:ext cx="8534400" cy="2438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 algn="just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sr-Cyrl-RS" sz="2100" b="1" dirty="0">
                <a:latin typeface="Times New Roman" pitchFamily="18" charset="0"/>
                <a:cs typeface="Times New Roman" pitchFamily="18" charset="0"/>
              </a:rPr>
              <a:t>Дејство и у</a:t>
            </a:r>
            <a:r>
              <a:rPr kumimoji="0" lang="sr-Cyrl-R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потреба</a:t>
            </a:r>
            <a:r>
              <a:rPr kumimoji="0" lang="sr-Cyrl-RS" sz="2100" b="1" i="0" u="none" strike="noStrike" kern="1200" cap="none" spc="0" normalizeH="0" baseline="0" noProof="0" dirty="0">
                <a:ln>
                  <a:noFill/>
                </a:ln>
                <a:solidFill>
                  <a:srgbClr val="4F622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100" spc="400" dirty="0">
                <a:latin typeface="Times New Roman" pitchFamily="18" charset="0"/>
                <a:cs typeface="Times New Roman" pitchFamily="18" charset="0"/>
              </a:rPr>
              <a:t>Свежа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кора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дражи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слузокожу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желуца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антронски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деривати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. Зато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одлежала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кора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садржи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антрахинонске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оксидоване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састојке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лаксантним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дејством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Употребљава се код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опстипација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сама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састојак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чајних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мешавина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Бројни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фитопрепарати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стандардизованог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екстракта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: 30 mg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антрахинонских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дневно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глукофрангулин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).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20496" name="AutoShape 16" descr="Image result for frangula prepar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97" name="Picture 17" descr="C:\Users\Sovrlic\Desktop\downlo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1" y="4764404"/>
            <a:ext cx="1066800" cy="2093595"/>
          </a:xfrm>
          <a:prstGeom prst="rect">
            <a:avLst/>
          </a:prstGeom>
          <a:noFill/>
        </p:spPr>
      </p:pic>
      <p:pic>
        <p:nvPicPr>
          <p:cNvPr id="20499" name="Picture 19" descr="Image result for frangula te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4953000"/>
            <a:ext cx="1242060" cy="1905000"/>
          </a:xfrm>
          <a:prstGeom prst="rect">
            <a:avLst/>
          </a:prstGeom>
          <a:noFill/>
        </p:spPr>
      </p:pic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029200"/>
            <a:ext cx="1895475" cy="16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it-IT" sz="2700" i="1" dirty="0">
                <a:latin typeface="Times New Roman" pitchFamily="18" charset="0"/>
                <a:cs typeface="Times New Roman" pitchFamily="18" charset="0"/>
              </a:rPr>
              <a:t>Rheum palmatum, R. officinale, Polygonaceae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-рабарбара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0" y="1066800"/>
            <a:ext cx="5943600" cy="5562600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Вишегодишња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зељаста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биљка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висине до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 метра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ситних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црвенкастих или беличастих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цветова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сакупљених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метличасте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цвасти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Расте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планинским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деловима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Кине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Тибету.</a:t>
            </a:r>
          </a:p>
          <a:p>
            <a:pPr algn="just">
              <a:lnSpc>
                <a:spcPct val="170000"/>
              </a:lnSpc>
              <a:buNone/>
            </a:pPr>
            <a:r>
              <a:rPr lang="sr-Cyrl-RS" sz="3800" b="1" dirty="0">
                <a:latin typeface="Times New Roman" pitchFamily="18" charset="0"/>
                <a:cs typeface="Times New Roman" pitchFamily="18" charset="0"/>
              </a:rPr>
              <a:t>	Дрога: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Огуљен и осушен ризом (</a:t>
            </a:r>
            <a:r>
              <a:rPr lang="ru-RU" sz="3800" i="1" dirty="0">
                <a:latin typeface="Times New Roman" pitchFamily="18" charset="0"/>
                <a:cs typeface="Times New Roman" pitchFamily="18" charset="0"/>
              </a:rPr>
              <a:t>Rhei rhizoma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) који се вади у касно лето. Централни део је мраморастог изгледа, тамножуте или наранџасте боје, горког и опорог укуса. </a:t>
            </a:r>
            <a:endParaRPr lang="sr-Cyrl-RS" sz="38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70000"/>
              </a:lnSpc>
              <a:buNone/>
            </a:pPr>
            <a:r>
              <a:rPr lang="sr-Cyrl-RS" sz="3800" b="1" dirty="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RS" sz="3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Састојци: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Антрахинонски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хетерозиди алое-емодина, емодина, фисциона и хризофанола, диантронски гликозиди реина (сенозиди А и Б) и њихови оксалати, хетеродиантрони (</a:t>
            </a:r>
            <a:r>
              <a:rPr lang="sr-Cyrl-RS" sz="3800" b="1" dirty="0">
                <a:latin typeface="Times New Roman" pitchFamily="18" charset="0"/>
                <a:cs typeface="Times New Roman" pitchFamily="18" charset="0"/>
              </a:rPr>
              <a:t>палмидини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 А, Б и Ц, </a:t>
            </a:r>
            <a:r>
              <a:rPr lang="sr-Cyrl-RS" sz="3800" b="1" dirty="0">
                <a:latin typeface="Times New Roman" pitchFamily="18" charset="0"/>
                <a:cs typeface="Times New Roman" pitchFamily="18" charset="0"/>
              </a:rPr>
              <a:t>реидини</a:t>
            </a:r>
            <a:r>
              <a:rPr lang="sr-Cyrl-RS" sz="3800" dirty="0">
                <a:latin typeface="Times New Roman" pitchFamily="18" charset="0"/>
                <a:cs typeface="Times New Roman" pitchFamily="18" charset="0"/>
              </a:rPr>
              <a:t> А, Б и Ц). Садржи танине и скроб (око 16%).</a:t>
            </a:r>
          </a:p>
          <a:p>
            <a:pPr lvl="0" algn="just">
              <a:lnSpc>
                <a:spcPct val="120000"/>
              </a:lnSpc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371600"/>
            <a:ext cx="2327135" cy="3138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572000"/>
            <a:ext cx="3048000" cy="210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733800"/>
            <a:ext cx="8229600" cy="13716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Употреба: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акутних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опстипација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(1 g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дроге 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појединачна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мањим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дозама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(0.25 g)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поремећаја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варења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хране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танини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стомахик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);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838201" y="304801"/>
          <a:ext cx="313308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3201348" imgH="2803909" progId="ChemDraw.Document.6.0">
                  <p:embed/>
                </p:oleObj>
              </mc:Choice>
              <mc:Fallback>
                <p:oleObj name="CS ChemDraw Drawing" r:id="rId2" imgW="3201348" imgH="2803909" progId="ChemDraw.Document.6.0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1" y="304801"/>
                        <a:ext cx="3133088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676400" y="3124200"/>
            <a:ext cx="1462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палмидин 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562600" y="304801"/>
          <a:ext cx="3088042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3155960" imgH="2803909" progId="ChemDraw.Document.6.0">
                  <p:embed/>
                </p:oleObj>
              </mc:Choice>
              <mc:Fallback>
                <p:oleObj name="CS ChemDraw Drawing" r:id="rId4" imgW="3155960" imgH="2803909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04801"/>
                        <a:ext cx="3088042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629400" y="3135868"/>
            <a:ext cx="1156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реидин 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0" y="4724400"/>
            <a:ext cx="97381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 descr="Резултат слика за rheum officinale te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1" y="4724400"/>
            <a:ext cx="1317812" cy="2133600"/>
          </a:xfrm>
          <a:prstGeom prst="rect">
            <a:avLst/>
          </a:prstGeom>
          <a:noFill/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5029200"/>
            <a:ext cx="12192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Кристална једињења растворљива у води и алкохолу;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Алкохолни раствор кумарина у базној средини показује плаво-зелену флуоресценцију;</a:t>
            </a:r>
          </a:p>
          <a:p>
            <a:pPr algn="ctr">
              <a:buNone/>
            </a:pPr>
            <a:endParaRPr lang="sr-Cyrl-RS" sz="2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ИСПОЉАВАЈУ ШИРОК СПЕКТАР БИОЛОШКИХ АКТИВНОСТИ И НАЛАЗЕ ШИРОКУ УПОТРЕБУ:</a:t>
            </a:r>
          </a:p>
          <a:p>
            <a:pPr algn="ctr">
              <a:buNone/>
            </a:pPr>
            <a:endParaRPr lang="sr-Cyrl-RS" sz="2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мањују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отицање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настала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разних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траума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смањењем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количине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протеина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ткивима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смањење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едема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ексудације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инфламаторних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процеса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Имају својство да апсорбују сунчеву светлост па се користе у препаратима за сунчање (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опрез, фуранокумарини- фотосензибилизатори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);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sr-Cyrl-RS" sz="22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Кумарински хетерозиди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5374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Aloe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ferox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barbadensis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(syn.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vera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Liliaceae</a:t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горка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алоја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обична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алоја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алоје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вера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105400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Вишегодишње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зељасте биљке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стабла. Розету чине велики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сукулентни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врху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зашиљени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ободу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назубљени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бодљасти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листови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Дрога: Згуснути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укувани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сок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листова</a:t>
            </a: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исеченог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листа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цури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>
                <a:latin typeface="Times New Roman" pitchFamily="18" charset="0"/>
                <a:cs typeface="Times New Roman" pitchFamily="18" charset="0"/>
              </a:rPr>
              <a:t>сок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који се традиционално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концентрише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сунцу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загрева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ватри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Добијена смола 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тамна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сјајна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упарава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загрев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њем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светлиј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крист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замућен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(a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добиј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упар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њем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сунцу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Segoe UI" pitchFamily="34" charset="0"/>
            </a:endParaRPr>
          </a:p>
        </p:txBody>
      </p:sp>
      <p:pic>
        <p:nvPicPr>
          <p:cNvPr id="61442" name="Picture 2" descr="Резултат слика за aloe ve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406252"/>
            <a:ext cx="2978436" cy="1937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Резултат слика за aloe fer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766" y="2590800"/>
            <a:ext cx="2541433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6" name="Picture 6" descr="Резултат слика за aloe ver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590800"/>
            <a:ext cx="23622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Picture 8" descr="Резултат слика за aloe vera g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1" y="228600"/>
            <a:ext cx="2057399" cy="2057400"/>
          </a:xfrm>
          <a:prstGeom prst="rect">
            <a:avLst/>
          </a:prstGeom>
          <a:noFill/>
        </p:spPr>
      </p:pic>
      <p:pic>
        <p:nvPicPr>
          <p:cNvPr id="62470" name="Picture 6" descr="Резултат слика за aloe ve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209800"/>
            <a:ext cx="1721804" cy="15811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0"/>
            <a:ext cx="2590800" cy="53340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77923C"/>
                </a:solidFill>
                <a:latin typeface="Segoe UI" pitchFamily="34" charset="0"/>
              </a:rPr>
              <a:t>Aloe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04800"/>
            <a:ext cx="7696200" cy="4114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sr-Cyrl-RS" sz="2400" b="1" spc="-100" dirty="0">
                <a:latin typeface="Times New Roman" pitchFamily="18" charset="0"/>
                <a:cs typeface="Times New Roman" pitchFamily="18" charset="0"/>
              </a:rPr>
              <a:t>Састав:</a:t>
            </a:r>
          </a:p>
          <a:p>
            <a:pPr lvl="1"/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15-40%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антрахинонских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деривата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најважнији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барбалоин (смеса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изомера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алоин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алоин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Алоинозиди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(3-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рамнозил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алоини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углавном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i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100" i="1" dirty="0" err="1">
                <a:latin typeface="Times New Roman" pitchFamily="18" charset="0"/>
                <a:cs typeface="Times New Roman" pitchFamily="18" charset="0"/>
              </a:rPr>
              <a:t>ferox</a:t>
            </a:r>
            <a:r>
              <a:rPr lang="en-US" sz="2100" i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i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zh-TW" sz="2100" spc="-100" dirty="0">
                <a:latin typeface="Times New Roman" pitchFamily="18" charset="0"/>
                <a:ea typeface="SimHei"/>
                <a:cs typeface="Times New Roman" pitchFamily="18" charset="0"/>
              </a:rPr>
              <a:t>%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слободног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алое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емодина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Хромонски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дериват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алоезин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горка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материја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алоенин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sr-Cyrl-RS" sz="2100" dirty="0">
                <a:latin typeface="Times New Roman" pitchFamily="18" charset="0"/>
                <a:cs typeface="Times New Roman" pitchFamily="18" charset="0"/>
              </a:rPr>
              <a:t>Трагови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етарског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уља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смоле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1-2%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минералних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материја;</a:t>
            </a:r>
          </a:p>
          <a:p>
            <a:pPr lvl="1"/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2400" b="1" spc="-100" dirty="0">
                <a:latin typeface="Times New Roman" pitchFamily="18" charset="0"/>
                <a:cs typeface="Times New Roman" pitchFamily="18" charset="0"/>
              </a:rPr>
              <a:t>Дејство и употреба:</a:t>
            </a:r>
          </a:p>
          <a:p>
            <a:pPr lvl="1"/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Најјачи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биљни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лаксанс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делује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дебело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црево;</a:t>
            </a:r>
          </a:p>
          <a:p>
            <a:pPr lvl="1"/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Антисептик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дерматологији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100" i="1" dirty="0" err="1">
                <a:latin typeface="Times New Roman" pitchFamily="18" charset="0"/>
                <a:cs typeface="Times New Roman" pitchFamily="18" charset="0"/>
              </a:rPr>
              <a:t>Extractum</a:t>
            </a:r>
            <a:r>
              <a:rPr lang="en-US" sz="2100" i="1" spc="-100" dirty="0">
                <a:latin typeface="Times New Roman" pitchFamily="18" charset="0"/>
                <a:cs typeface="Times New Roman" pitchFamily="18" charset="0"/>
              </a:rPr>
              <a:t> Aloes </a:t>
            </a:r>
            <a:r>
              <a:rPr lang="en-US" sz="2100" i="1" spc="-100" dirty="0" err="1">
                <a:latin typeface="Times New Roman" pitchFamily="18" charset="0"/>
                <a:cs typeface="Times New Roman" pitchFamily="18" charset="0"/>
              </a:rPr>
              <a:t>siccum</a:t>
            </a:r>
            <a:r>
              <a:rPr lang="sr-Cyrl-RS" sz="2100" i="1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100" spc="-1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100" i="1" spc="-100" dirty="0" err="1">
                <a:latin typeface="Times New Roman" pitchFamily="18" charset="0"/>
                <a:cs typeface="Times New Roman" pitchFamily="18" charset="0"/>
              </a:rPr>
              <a:t>Tinctura</a:t>
            </a:r>
            <a:r>
              <a:rPr lang="en-US" sz="2100" i="1" spc="-100" dirty="0">
                <a:latin typeface="Times New Roman" pitchFamily="18" charset="0"/>
                <a:cs typeface="Times New Roman" pitchFamily="18" charset="0"/>
              </a:rPr>
              <a:t> Aloes </a:t>
            </a:r>
            <a:r>
              <a:rPr lang="en-US" sz="2100" i="1" spc="-100" dirty="0" err="1">
                <a:latin typeface="Times New Roman" pitchFamily="18" charset="0"/>
                <a:cs typeface="Times New Roman" pitchFamily="18" charset="0"/>
              </a:rPr>
              <a:t>composita</a:t>
            </a:r>
            <a:r>
              <a:rPr lang="en-US" sz="2100" spc="-1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100" spc="-100" dirty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sr-Cyrl-RS" sz="1900" spc="300" dirty="0">
                <a:latin typeface="Times New Roman" pitchFamily="18" charset="0"/>
                <a:cs typeface="Times New Roman" pitchFamily="18" charset="0"/>
              </a:rPr>
              <a:t>Суви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екстракт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добија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ацетонском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екстракцијом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још већу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количину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антрахинонских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хетерозида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spc="-100" dirty="0">
                <a:latin typeface="Times New Roman" pitchFamily="18" charset="0"/>
                <a:cs typeface="Times New Roman" pitchFamily="18" charset="0"/>
              </a:rPr>
              <a:t>смоле</a:t>
            </a:r>
            <a:r>
              <a:rPr lang="en-US" sz="1900" spc="-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304800" y="4495800"/>
          <a:ext cx="2485667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736502" imgH="1661003" progId="ChemDraw.Document.6.0">
                  <p:embed/>
                </p:oleObj>
              </mc:Choice>
              <mc:Fallback>
                <p:oleObj name="CS ChemDraw Drawing" r:id="rId4" imgW="2736502" imgH="1661003" progId="ChemDraw.Document.6.0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495800"/>
                        <a:ext cx="2485667" cy="150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304800" y="6248400"/>
            <a:ext cx="1475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алое-емодин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5410200" y="4343400"/>
          <a:ext cx="2695944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3105656" imgH="2457756" progId="ChemDraw.Document.6.0">
                  <p:embed/>
                </p:oleObj>
              </mc:Choice>
              <mc:Fallback>
                <p:oleObj name="CS ChemDraw Drawing" r:id="rId6" imgW="3105656" imgH="2457756" progId="ChemDraw.Document.6.0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343400"/>
                        <a:ext cx="2695944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248400" y="6488668"/>
            <a:ext cx="1287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барбалоин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2743200" y="4419600"/>
          <a:ext cx="2633663" cy="1829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3014124" imgH="2093505" progId="ChemDraw.Document.6.0">
                  <p:embed/>
                </p:oleObj>
              </mc:Choice>
              <mc:Fallback>
                <p:oleObj name="CS ChemDraw Drawing" r:id="rId8" imgW="3014124" imgH="2093505" progId="ChemDraw.Document.6.0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419600"/>
                        <a:ext cx="2633663" cy="1829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810000" y="6324600"/>
            <a:ext cx="1009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алоезин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0" y="2987960"/>
            <a:ext cx="1198460" cy="226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it-IT" sz="2700" i="1" dirty="0">
                <a:latin typeface="Times New Roman" pitchFamily="18" charset="0"/>
                <a:cs typeface="Times New Roman" pitchFamily="18" charset="0"/>
              </a:rPr>
              <a:t>Hypericum perforatum</a:t>
            </a:r>
            <a:r>
              <a:rPr lang="sr-Cyrl-RS" sz="27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it-IT" sz="2700" i="1" dirty="0">
                <a:latin typeface="Times New Roman" pitchFamily="18" charset="0"/>
                <a:cs typeface="Times New Roman" pitchFamily="18" charset="0"/>
              </a:rPr>
              <a:t>Hypericaceae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it-IT" sz="27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700" dirty="0">
                <a:latin typeface="Times New Roman" pitchFamily="18" charset="0"/>
                <a:cs typeface="Times New Roman" pitchFamily="18" charset="0"/>
              </a:rPr>
              <a:t>-кантарион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0" y="838200"/>
            <a:ext cx="5943600" cy="3962400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Вишегодишња зељаста биљка висине 40-50 cm (до 1 m). Цветови су жуте боје сакупљени у штитолике цвасти. Плод је чаура са црним семенима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endParaRPr lang="sr-Cyrl-RS" sz="7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  <a:buNone/>
            </a:pPr>
            <a:r>
              <a:rPr lang="sr-Cyrl-RS" sz="7200" b="1" dirty="0">
                <a:latin typeface="Times New Roman" pitchFamily="18" charset="0"/>
                <a:cs typeface="Times New Roman" pitchFamily="18" charset="0"/>
              </a:rPr>
              <a:t>	Дрога</a:t>
            </a:r>
            <a:r>
              <a:rPr lang="en-US" sz="72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Осу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ени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надземни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цвету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7200" i="1" dirty="0" err="1">
                <a:latin typeface="Times New Roman" pitchFamily="18" charset="0"/>
                <a:cs typeface="Times New Roman" pitchFamily="18" charset="0"/>
              </a:rPr>
              <a:t>Hyperici</a:t>
            </a:r>
            <a:r>
              <a:rPr lang="en-US" sz="7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i="1" dirty="0" err="1">
                <a:latin typeface="Times New Roman" pitchFamily="18" charset="0"/>
                <a:cs typeface="Times New Roman" pitchFamily="18" charset="0"/>
              </a:rPr>
              <a:t>herba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који се сакупља у почетној фази цветања (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пупољци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цвета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дају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најквалитетнију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дрогу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уши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брзо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7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температури испод 40°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Листови су ишарани прозрачним пегама (</a:t>
            </a:r>
            <a:r>
              <a:rPr lang="en-US" sz="7200" i="1" dirty="0" err="1">
                <a:latin typeface="Times New Roman" pitchFamily="18" charset="0"/>
                <a:cs typeface="Times New Roman" pitchFamily="18" charset="0"/>
              </a:rPr>
              <a:t>perforatum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које потичу од жлезда са етеричним уљем.</a:t>
            </a:r>
            <a:r>
              <a:rPr lang="sr-Cyrl-RS" sz="3800" b="1" dirty="0">
                <a:solidFill>
                  <a:srgbClr val="4F6228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762000"/>
            <a:ext cx="2809154" cy="3994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4648200"/>
            <a:ext cx="2133600" cy="1975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953000"/>
            <a:ext cx="2642057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5105400"/>
            <a:ext cx="3071811" cy="145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86200" cy="792162"/>
          </a:xfrm>
        </p:spPr>
        <p:txBody>
          <a:bodyPr>
            <a:noAutofit/>
          </a:bodyPr>
          <a:lstStyle/>
          <a:p>
            <a:r>
              <a:rPr lang="en-US" sz="2300" b="1" i="1" dirty="0" err="1">
                <a:latin typeface="Times New Roman" pitchFamily="18" charset="0"/>
                <a:cs typeface="Times New Roman" pitchFamily="18" charset="0"/>
              </a:rPr>
              <a:t>Hyperici</a:t>
            </a:r>
            <a:r>
              <a:rPr lang="en-US" sz="23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i="1" dirty="0" err="1">
                <a:latin typeface="Times New Roman" pitchFamily="18" charset="0"/>
                <a:cs typeface="Times New Roman" pitchFamily="18" charset="0"/>
              </a:rPr>
              <a:t>herba</a:t>
            </a:r>
            <a:r>
              <a:rPr lang="en-US" sz="23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300" b="1" dirty="0">
                <a:latin typeface="Times New Roman" pitchFamily="18" charset="0"/>
                <a:cs typeface="Times New Roman" pitchFamily="18" charset="0"/>
              </a:rPr>
              <a:t>херба кантариона</a:t>
            </a:r>
            <a:endParaRPr lang="en-US" sz="2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4572000" cy="5638800"/>
          </a:xfrm>
        </p:spPr>
        <p:txBody>
          <a:bodyPr>
            <a:noAutofit/>
          </a:bodyPr>
          <a:lstStyle/>
          <a:p>
            <a:r>
              <a:rPr lang="sr-Cyrl-RS" sz="1900" b="1" dirty="0">
                <a:latin typeface="Times New Roman" pitchFamily="18" charset="0"/>
                <a:cs typeface="Times New Roman" pitchFamily="18" charset="0"/>
              </a:rPr>
              <a:t>Састав: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Етарско уље (до 0,35%);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До 4,5% хетерозида фенолкарбонских киселина и флавоноида (рутин, хиперозид, изокверцитрина);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До 10% кондензованих танина;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Прениловани флороглуцински деривати: хиперфорин и псеудохиперфорин;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Нафтодиантронска једињења која воде порекло од емодин антрона: хиперицин, псеудохиперицин, протохиперицин и псеудопротохиперицин;</a:t>
            </a:r>
          </a:p>
          <a:p>
            <a:pPr lvl="1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Ксантонска једињења мангиферинског типа.</a:t>
            </a: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279164" y="152401"/>
          <a:ext cx="2864836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" imgW="3011098" imgH="2803909" progId="ChemDraw.Document.6.0">
                  <p:embed/>
                </p:oleObj>
              </mc:Choice>
              <mc:Fallback>
                <p:oleObj name="CS ChemDraw Drawing" r:id="rId3" imgW="3011098" imgH="2803909" progId="ChemDraw.Document.6.0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9164" y="152401"/>
                        <a:ext cx="2864836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7315200" y="2895600"/>
            <a:ext cx="1329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хиперицин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4236219" y="2209800"/>
          <a:ext cx="277418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3292880" imgH="2803909" progId="ChemDraw.Document.6.0">
                  <p:embed/>
                </p:oleObj>
              </mc:Choice>
              <mc:Fallback>
                <p:oleObj name="CS ChemDraw Drawing" r:id="rId5" imgW="3292880" imgH="2803909" progId="ChemDraw.Document.6.0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6219" y="2209800"/>
                        <a:ext cx="2774181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800600" y="4648200"/>
            <a:ext cx="1992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псеудохиперицин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9396" name="Object 4"/>
          <p:cNvGraphicFramePr>
            <a:graphicFrameLocks noChangeAspect="1"/>
          </p:cNvGraphicFramePr>
          <p:nvPr/>
        </p:nvGraphicFramePr>
        <p:xfrm>
          <a:off x="6248400" y="4290743"/>
          <a:ext cx="2895600" cy="2567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3863253" imgH="3425324" progId="ChemDraw.Document.6.0">
                  <p:embed/>
                </p:oleObj>
              </mc:Choice>
              <mc:Fallback>
                <p:oleObj name="CS ChemDraw Drawing" r:id="rId7" imgW="3863253" imgH="3425324" progId="ChemDraw.Document.6.0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290743"/>
                        <a:ext cx="2895600" cy="25672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867400" y="6488668"/>
            <a:ext cx="146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хиперфорин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228600"/>
            <a:ext cx="2385154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6" name="Picture 10" descr="Резултат слика за john's wort OINT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876800"/>
            <a:ext cx="1981200" cy="1981200"/>
          </a:xfrm>
          <a:prstGeom prst="rect">
            <a:avLst/>
          </a:prstGeom>
          <a:noFill/>
        </p:spPr>
      </p:pic>
      <p:pic>
        <p:nvPicPr>
          <p:cNvPr id="60423" name="Picture 7" descr="Резултат слика за john's wort TABLE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5105400"/>
            <a:ext cx="1752600" cy="1752600"/>
          </a:xfrm>
          <a:prstGeom prst="rect">
            <a:avLst/>
          </a:prstGeom>
          <a:noFill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6373" y="2971801"/>
            <a:ext cx="1631427" cy="216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Резултат слика за kantarionovo ulj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304800"/>
            <a:ext cx="2133600" cy="2133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39762"/>
          </a:xfrm>
        </p:spPr>
        <p:txBody>
          <a:bodyPr>
            <a:normAutofit/>
          </a:bodyPr>
          <a:lstStyle/>
          <a:p>
            <a:r>
              <a:rPr lang="en-US" sz="2500" b="1" i="1" dirty="0" err="1">
                <a:latin typeface="Times New Roman" pitchFamily="18" charset="0"/>
                <a:cs typeface="Times New Roman" pitchFamily="18" charset="0"/>
              </a:rPr>
              <a:t>Hyperici</a:t>
            </a:r>
            <a:r>
              <a:rPr lang="en-US" sz="25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i="1" dirty="0" err="1">
                <a:latin typeface="Times New Roman" pitchFamily="18" charset="0"/>
                <a:cs typeface="Times New Roman" pitchFamily="18" charset="0"/>
              </a:rPr>
              <a:t>herba</a:t>
            </a:r>
            <a:r>
              <a:rPr lang="en-US" sz="25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500" b="1" dirty="0">
                <a:latin typeface="Times New Roman" pitchFamily="18" charset="0"/>
                <a:cs typeface="Times New Roman" pitchFamily="18" charset="0"/>
              </a:rPr>
              <a:t>херба кантариона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7239000" cy="4343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sr-Cyrl-R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ДЕЈСТВО И УПОТРЕБА</a:t>
            </a:r>
          </a:p>
          <a:p>
            <a:pPr>
              <a:buNone/>
            </a:pPr>
            <a:endParaRPr lang="sr-Cyrl-RS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Флороглуцински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деривати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антимикробно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дејство;</a:t>
            </a:r>
            <a:endParaRPr lang="en-US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Хиперицин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антибактеријска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антивирусна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ХИВ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активност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Фототоксичност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везана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нафтодиантронске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деривате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Антидепресивно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деловање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ксантонски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састојци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заједно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флавоноидним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флороглуцинским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дериватима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Hyperici</a:t>
            </a: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extractum</a:t>
            </a:r>
            <a:r>
              <a:rPr lang="sr-Cyrl-RS" sz="2900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9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течни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суви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алкохолно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водени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екстракт: </a:t>
            </a:r>
          </a:p>
          <a:p>
            <a:pPr lvl="1"/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израду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фитопрепарата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стандардизован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преко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садржаја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500" dirty="0">
                <a:latin typeface="Times New Roman" pitchFamily="18" charset="0"/>
                <a:cs typeface="Times New Roman" pitchFamily="18" charset="0"/>
              </a:rPr>
              <a:t>хиперицина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Мацерат кантариона </a:t>
            </a:r>
            <a:r>
              <a:rPr lang="sr-Cyrl-RS" sz="29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Hyperici</a:t>
            </a: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extractum</a:t>
            </a:r>
            <a:r>
              <a:rPr lang="en-US" sz="29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b="1" i="1" dirty="0" err="1">
                <a:latin typeface="Times New Roman" pitchFamily="18" charset="0"/>
                <a:cs typeface="Times New Roman" pitchFamily="18" charset="0"/>
              </a:rPr>
              <a:t>oleosum</a:t>
            </a:r>
            <a:r>
              <a:rPr lang="sr-Cyrl-RS" sz="29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свежа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херба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маслиново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уље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(1:4)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мацерација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сунцу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трајању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дана:</a:t>
            </a:r>
          </a:p>
          <a:p>
            <a:pPr lvl="1"/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Примењује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споља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зарастање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рана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опекотина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повреда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интерно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гризлица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желудачног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улкуса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29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Слично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инфуз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али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антидијаројик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танини</a:t>
            </a:r>
            <a:r>
              <a:rPr lang="en-US" sz="29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604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7550" y="5381625"/>
            <a:ext cx="20764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8" name="Picture 12" descr="Резултат слика за john's wort PI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5029200"/>
            <a:ext cx="219456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>
            <a:normAutofit/>
          </a:bodyPr>
          <a:lstStyle/>
          <a:p>
            <a:r>
              <a:rPr lang="sr-Cyrl-RS" sz="3600" dirty="0">
                <a:latin typeface="Times New Roman" pitchFamily="18" charset="0"/>
                <a:cs typeface="Times New Roman" pitchFamily="18" charset="0"/>
              </a:rPr>
              <a:t>Лигнани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4525963"/>
          </a:xfrm>
        </p:spPr>
        <p:txBody>
          <a:bodyPr/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Димерна једињења настала везивањем два молекула фенилпропена (до сада изоловано ~300 једињења);</a:t>
            </a: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Постоји више типова лигнана у зависности од начина везивања фенилпропенских јединица и структуре (лигнани фурано типа, тетрахидрофуран и дибензилбутан типа, неолигнани...);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Најважнија биолошка дејства лигнана су антибактеријска, антифунгална и цитотоксична. Неолигнани </a:t>
            </a:r>
            <a:r>
              <a:rPr lang="sr-Cyrl-RS" sz="2000">
                <a:latin typeface="Times New Roman" pitchFamily="18" charset="0"/>
                <a:cs typeface="Times New Roman" pitchFamily="18" charset="0"/>
              </a:rPr>
              <a:t>испољавају антиреуматско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 антиинфламаторно дејство. </a:t>
            </a:r>
          </a:p>
          <a:p>
            <a:pPr algn="just"/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Лигнини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су полимерна фенилпропенска једињења;</a:t>
            </a:r>
          </a:p>
          <a:p>
            <a:pPr algn="just"/>
            <a:endParaRPr lang="en-US" dirty="0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2590800" y="5029200"/>
          <a:ext cx="3429000" cy="1415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4236188" imgH="1732270" progId="ChemDraw.Document.6.0">
                  <p:embed/>
                </p:oleObj>
              </mc:Choice>
              <mc:Fallback>
                <p:oleObj name="CS ChemDraw Drawing" r:id="rId2" imgW="4236188" imgH="1732270" progId="ChemDraw.Document.6.0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029200"/>
                        <a:ext cx="3429000" cy="14151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3657600" y="4648200"/>
            <a:ext cx="1066800" cy="190500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114800" y="6400800"/>
            <a:ext cx="1457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пинорезинол</a:t>
            </a:r>
            <a:endParaRPr lang="en-US" dirty="0"/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6400800" y="3810000"/>
          <a:ext cx="2514600" cy="1069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3352262" imgH="1426087" progId="ChemDraw.Document.6.0">
                  <p:embed/>
                </p:oleObj>
              </mc:Choice>
              <mc:Fallback>
                <p:oleObj name="CS ChemDraw Drawing" r:id="rId4" imgW="3352262" imgH="1426087" progId="ChemDraw.Document.6.0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10000"/>
                        <a:ext cx="2514600" cy="10691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4"/>
          <p:cNvGraphicFramePr>
            <a:graphicFrameLocks noChangeAspect="1"/>
          </p:cNvGraphicFramePr>
          <p:nvPr/>
        </p:nvGraphicFramePr>
        <p:xfrm>
          <a:off x="6477000" y="5181600"/>
          <a:ext cx="2204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2916540" imgH="1411004" progId="ChemDraw.Document.6.0">
                  <p:embed/>
                </p:oleObj>
              </mc:Choice>
              <mc:Fallback>
                <p:oleObj name="CS ChemDraw Drawing" r:id="rId6" imgW="2916540" imgH="1411004" progId="ChemDraw.Document.6.0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181600"/>
                        <a:ext cx="22044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7315200" y="5029200"/>
            <a:ext cx="457200" cy="114300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7391400" y="3429000"/>
            <a:ext cx="0" cy="137160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 rot="16200000">
            <a:off x="4853205" y="5128995"/>
            <a:ext cx="2550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неолигнанске структуре</a:t>
            </a:r>
            <a:endParaRPr lang="en-US" dirty="0"/>
          </a:p>
        </p:txBody>
      </p:sp>
      <p:graphicFrame>
        <p:nvGraphicFramePr>
          <p:cNvPr id="71685" name="Object 5"/>
          <p:cNvGraphicFramePr>
            <a:graphicFrameLocks noChangeAspect="1"/>
          </p:cNvGraphicFramePr>
          <p:nvPr/>
        </p:nvGraphicFramePr>
        <p:xfrm>
          <a:off x="381000" y="3886200"/>
          <a:ext cx="3059113" cy="2150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3527762" imgH="2479249" progId="ChemDraw.Document.6.0">
                  <p:embed/>
                </p:oleObj>
              </mc:Choice>
              <mc:Fallback>
                <p:oleObj name="CS ChemDraw Drawing" r:id="rId8" imgW="3527762" imgH="2479249" progId="ChemDraw.Document.6.0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86200"/>
                        <a:ext cx="3059113" cy="21504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41808" y="6183868"/>
            <a:ext cx="982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сезамин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1219200" y="4648200"/>
            <a:ext cx="1295400" cy="53340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486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6324600" cy="639762"/>
          </a:xfrm>
        </p:spPr>
        <p:txBody>
          <a:bodyPr>
            <a:normAutofit fontScale="90000"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Podophyllum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peltatum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L. (</a:t>
            </a:r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Berberidaceae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-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6324600" cy="4525963"/>
          </a:xfrm>
        </p:spPr>
        <p:txBody>
          <a:bodyPr>
            <a:normAutofit/>
          </a:bodyPr>
          <a:lstStyle/>
          <a:p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Зељаста вишегодишња биљка са природним стаништем у источној Северној Америци. </a:t>
            </a:r>
          </a:p>
          <a:p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 Као дрога се користи осушени ризом </a:t>
            </a:r>
            <a:r>
              <a:rPr lang="sr-Cyrl-RS" sz="19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900" i="1" dirty="0" err="1">
                <a:latin typeface="Times New Roman" pitchFamily="18" charset="0"/>
                <a:cs typeface="Times New Roman" pitchFamily="18" charset="0"/>
              </a:rPr>
              <a:t>Podophylli</a:t>
            </a:r>
            <a:r>
              <a:rPr lang="en-US" sz="19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>
                <a:latin typeface="Times New Roman" pitchFamily="18" charset="0"/>
                <a:cs typeface="Times New Roman" pitchFamily="18" charset="0"/>
              </a:rPr>
              <a:t>rhizoma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sr-Cyrl-RS" sz="1900" b="1" dirty="0">
                <a:latin typeface="Times New Roman" pitchFamily="18" charset="0"/>
                <a:cs typeface="Times New Roman" pitchFamily="18" charset="0"/>
              </a:rPr>
              <a:t>Састав: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Главни састојци ризома су смоле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900" i="1" dirty="0" err="1">
                <a:latin typeface="Times New Roman" pitchFamily="18" charset="0"/>
                <a:cs typeface="Times New Roman" pitchFamily="18" charset="0"/>
              </a:rPr>
              <a:t>Resina</a:t>
            </a:r>
            <a:r>
              <a:rPr lang="en-US" sz="19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i="1" dirty="0" err="1">
                <a:latin typeface="Times New Roman" pitchFamily="18" charset="0"/>
                <a:cs typeface="Times New Roman" pitchFamily="18" charset="0"/>
              </a:rPr>
              <a:t>podophylli</a:t>
            </a:r>
            <a:r>
              <a:rPr lang="en-US" sz="19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(3-6%) које садрже лигнане (подофилотоксин, </a:t>
            </a:r>
            <a:r>
              <a:rPr lang="el-GR" sz="19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- и </a:t>
            </a:r>
            <a:r>
              <a:rPr lang="el-GR" sz="1900" dirty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- пелтатин...);</a:t>
            </a:r>
          </a:p>
          <a:p>
            <a:pPr algn="just"/>
            <a:r>
              <a:rPr lang="sr-Cyrl-RS" sz="1900" b="1" dirty="0">
                <a:latin typeface="Times New Roman" pitchFamily="18" charset="0"/>
                <a:cs typeface="Times New Roman" pitchFamily="18" charset="0"/>
              </a:rPr>
              <a:t>Подофилотоксин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испољава снажно цитотоксично деловање па се његови полусинтетски деривати (</a:t>
            </a:r>
            <a:r>
              <a:rPr lang="sr-Cyrl-RS" sz="1900" b="1" dirty="0">
                <a:latin typeface="Times New Roman" pitchFamily="18" charset="0"/>
                <a:cs typeface="Times New Roman" pitchFamily="18" charset="0"/>
              </a:rPr>
              <a:t>етопозид и тенипозид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) користе као цитостатици у терапији 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Капошијевог и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Евинговог саркома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рака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плућа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тестиса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лимфома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неких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облика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леукемије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глиобластома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9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4481748"/>
            <a:ext cx="2209800" cy="2376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4648200"/>
            <a:ext cx="2260079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6477000" y="228600"/>
          <a:ext cx="2286000" cy="2497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592018" imgH="2831435" progId="ChemDraw.Document.6.0">
                  <p:embed/>
                </p:oleObj>
              </mc:Choice>
              <mc:Fallback>
                <p:oleObj name="CS ChemDraw Drawing" r:id="rId4" imgW="2592018" imgH="2831435" progId="ChemDraw.Document.6.0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28600"/>
                        <a:ext cx="2286000" cy="2497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934200" y="2743200"/>
            <a:ext cx="1963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Подофилотоксин</a:t>
            </a:r>
            <a:endParaRPr lang="en-US" dirty="0"/>
          </a:p>
        </p:txBody>
      </p:sp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6370114" y="3200400"/>
          <a:ext cx="2697686" cy="334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3183193" imgH="3946814" progId="ChemDraw.Document.6.0">
                  <p:embed/>
                </p:oleObj>
              </mc:Choice>
              <mc:Fallback>
                <p:oleObj name="CS ChemDraw Drawing" r:id="rId6" imgW="3183193" imgH="3946814" progId="ChemDraw.Document.6.0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0114" y="3200400"/>
                        <a:ext cx="2697686" cy="334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467600" y="6488668"/>
            <a:ext cx="1156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топозид</a:t>
            </a:r>
            <a:endParaRPr lang="en-US" dirty="0"/>
          </a:p>
        </p:txBody>
      </p:sp>
      <p:sp>
        <p:nvSpPr>
          <p:cNvPr id="10" name="Double Bracket 9"/>
          <p:cNvSpPr/>
          <p:nvPr/>
        </p:nvSpPr>
        <p:spPr>
          <a:xfrm>
            <a:off x="6705600" y="4419600"/>
            <a:ext cx="2362200" cy="19812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158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800"/>
            <a:ext cx="8915400" cy="2667000"/>
          </a:xfrm>
        </p:spPr>
        <p:txBody>
          <a:bodyPr>
            <a:normAutofit lnSpcReduction="10000"/>
          </a:bodyPr>
          <a:lstStyle/>
          <a:p>
            <a:pPr lvl="1" algn="just"/>
            <a:endParaRPr lang="sr-Cyrl-RS" sz="2000" i="1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Eleutherococcus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senticosus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Maxim. (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Asteraceae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)-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сибирски жен-шен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Трновит жбун пореклом са Сибира. Традиционално се користи као средство за окрепљење (тоник)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код хроничног умора, пада концентрације... Као дрога се користи корен (</a:t>
            </a:r>
            <a:r>
              <a:rPr lang="en-US" sz="1900" b="1" i="1" dirty="0" err="1">
                <a:latin typeface="Times New Roman" pitchFamily="18" charset="0"/>
                <a:cs typeface="Times New Roman" pitchFamily="18" charset="0"/>
              </a:rPr>
              <a:t>Eleutherococci</a:t>
            </a:r>
            <a:r>
              <a:rPr lang="en-US" sz="1900" b="1" i="1" dirty="0">
                <a:latin typeface="Times New Roman" pitchFamily="18" charset="0"/>
                <a:cs typeface="Times New Roman" pitchFamily="18" charset="0"/>
              </a:rPr>
              <a:t> radix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). Главни конституенти су лигнани (елеутерозиди, сирингарезинол...), кумарини, биљни стероли, хлорогенска киселина... Препоручује се континуирана примена, до три месеца. Примена је контраиндикована код повишеног притиска.  </a:t>
            </a:r>
            <a:endParaRPr lang="sr-Cyrl-RS" sz="19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590800" y="4933748"/>
          <a:ext cx="3657600" cy="1924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4197987" imgH="2207758" progId="ChemDraw.Document.6.0">
                  <p:embed/>
                </p:oleObj>
              </mc:Choice>
              <mc:Fallback>
                <p:oleObj name="CS ChemDraw Drawing" r:id="rId2" imgW="4197987" imgH="2207758" progId="ChemDraw.Document.6.0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933748"/>
                        <a:ext cx="3657600" cy="19242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381000"/>
            <a:ext cx="54864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Silybum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marianum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(L.)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Gaerttn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 -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сикавица, шарени чкаљ, бадељ</a:t>
            </a:r>
          </a:p>
          <a:p>
            <a:pPr lvl="1" algn="just"/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Двогодишња зељаста биљка. Као дрога се користи плод (</a:t>
            </a:r>
            <a:r>
              <a:rPr lang="en-US" sz="1900" b="1" i="1" dirty="0" err="1">
                <a:latin typeface="Times New Roman" pitchFamily="18" charset="0"/>
                <a:cs typeface="Times New Roman" pitchFamily="18" charset="0"/>
              </a:rPr>
              <a:t>Silybi</a:t>
            </a:r>
            <a:r>
              <a:rPr lang="en-US" sz="19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err="1">
                <a:latin typeface="Times New Roman" pitchFamily="18" charset="0"/>
                <a:cs typeface="Times New Roman" pitchFamily="18" charset="0"/>
              </a:rPr>
              <a:t>mariae</a:t>
            </a:r>
            <a:r>
              <a:rPr lang="en-US" sz="19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i="1" dirty="0" err="1">
                <a:latin typeface="Times New Roman" pitchFamily="18" charset="0"/>
                <a:cs typeface="Times New Roman" pitchFamily="18" charset="0"/>
              </a:rPr>
              <a:t>fructus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). Главни састојак је силимарин (комплекс лигноида, ~3%). Састојци </a:t>
            </a:r>
            <a:r>
              <a:rPr lang="sr-Cyrl-RS" sz="1900">
                <a:latin typeface="Times New Roman" pitchFamily="18" charset="0"/>
                <a:cs typeface="Times New Roman" pitchFamily="18" charset="0"/>
              </a:rPr>
              <a:t>плода бадеља 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делују хепатопротективно (инхибирају </a:t>
            </a:r>
            <a:r>
              <a:rPr lang="sr-Cyrl-RS" sz="1900">
                <a:latin typeface="Times New Roman" pitchFamily="18" charset="0"/>
                <a:cs typeface="Times New Roman" pitchFamily="18" charset="0"/>
              </a:rPr>
              <a:t>липидну пероксидазу</a:t>
            </a:r>
            <a:r>
              <a:rPr lang="sr-Cyrl-RS" sz="19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8360" y="94056"/>
            <a:ext cx="2814640" cy="2649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6400800" y="6324600"/>
            <a:ext cx="1695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леутерозид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44229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"/>
            <a:ext cx="8991600" cy="5973763"/>
          </a:xfrm>
        </p:spPr>
        <p:txBody>
          <a:bodyPr>
            <a:normAutofit/>
          </a:bodyPr>
          <a:lstStyle/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4-хидроксикумарин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молекуларни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шаблон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послужио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синтезу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великог броја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фармаколошки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активних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кумаринских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аналога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арфарин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антикоагуланс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родентицид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енпрокумон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антивирусно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-ХИВ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дејство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овобиоцин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хлоробиоцин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кумермицин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симоциклинон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положају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амидну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везу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)-”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моћни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антибиотици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3124200" y="1295400"/>
          <a:ext cx="2286000" cy="1291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684832" imgH="1505420" progId="ChemDraw.Document.6.0">
                  <p:embed/>
                </p:oleObj>
              </mc:Choice>
              <mc:Fallback>
                <p:oleObj name="CS ChemDraw Drawing" r:id="rId2" imgW="2684832" imgH="1505420" progId="ChemDraw.Document.6.0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95400"/>
                        <a:ext cx="2286000" cy="12910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943600" y="1828800"/>
            <a:ext cx="1337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варфарин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3124200" y="3048000"/>
          <a:ext cx="2514600" cy="1415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686452" imgH="1505420" progId="ChemDraw.Document.6.0">
                  <p:embed/>
                </p:oleObj>
              </mc:Choice>
              <mc:Fallback>
                <p:oleObj name="CS ChemDraw Drawing" r:id="rId4" imgW="2686452" imgH="1505420" progId="ChemDraw.Document.6.0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048000"/>
                        <a:ext cx="2514600" cy="14152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858000" y="3581400"/>
            <a:ext cx="1757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фенпрокумон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990600" y="5410200"/>
          <a:ext cx="5007429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6307438" imgH="1468709" progId="ChemDraw.Document.6.0">
                  <p:embed/>
                </p:oleObj>
              </mc:Choice>
              <mc:Fallback>
                <p:oleObj name="CS ChemDraw Drawing" r:id="rId6" imgW="6307438" imgH="1468709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410200"/>
                        <a:ext cx="5007429" cy="144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705600" y="5867400"/>
            <a:ext cx="156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новобиоцин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670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229600" cy="5638800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Дикумарол- антагониста витамина К, онемогућава синтезу фактора коагулације и делује као антикоагуланс. Полазећи од његове структуре синтетисан велики број деривата са антикоагулантним деловањем:</a:t>
            </a: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Скопарон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(6,7-диметоксикумарин)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изолован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Artemisia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scoparia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испољава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имуносупресивно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хиполипидемијско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 вазодилатационо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дејство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стол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биљке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Angelica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pubescens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инхибира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агрегацију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тромбоцита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смањењем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стварања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тромбоксана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антитромботик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нхибира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cGMP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фосфодиестеразу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редукује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инфлукс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калцијума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зидове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судова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ваз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одилататор)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2514600" y="1066800"/>
          <a:ext cx="288298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3355666" imgH="1418545" progId="ChemDraw.Document.6.0">
                  <p:embed/>
                </p:oleObj>
              </mc:Choice>
              <mc:Fallback>
                <p:oleObj name="CS ChemDraw Drawing" r:id="rId2" imgW="3355666" imgH="1418545" progId="ChemDraw.Document.6.0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066800"/>
                        <a:ext cx="288298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934200" y="1600200"/>
            <a:ext cx="14436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дикумарол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590800" y="3124200"/>
          <a:ext cx="2302277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355774" imgH="926412" progId="ChemDraw.Document.6.0">
                  <p:embed/>
                </p:oleObj>
              </mc:Choice>
              <mc:Fallback>
                <p:oleObj name="CS ChemDraw Drawing" r:id="rId4" imgW="2355774" imgH="926412" progId="ChemDraw.Document.6.0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124200"/>
                        <a:ext cx="2302277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334000" y="3352800"/>
            <a:ext cx="12648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скопарон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3733800" y="5257800"/>
          <a:ext cx="2307266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2355774" imgH="1630399" progId="ChemDraw.Document.6.0">
                  <p:embed/>
                </p:oleObj>
              </mc:Choice>
              <mc:Fallback>
                <p:oleObj name="CS ChemDraw Drawing" r:id="rId6" imgW="2355774" imgH="1630399" progId="ChemDraw.Document.6.0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257800"/>
                        <a:ext cx="2307266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467600" y="5943600"/>
            <a:ext cx="8190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остол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2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Кумарини се користе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фиксатор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појачивач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мириса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производњи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парфема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тоалетних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сапуна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детерџената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пасти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зубе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дуванским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производима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за ароматизацију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алкохолни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пић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а;</a:t>
            </a:r>
          </a:p>
          <a:p>
            <a:pPr algn="just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Афлатоксини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(Б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nn-N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nn-NO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сличне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структуре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кумарини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фунгални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метаболити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Aspergillus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врста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настају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кварењем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хране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испољавају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изузетну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хепатотоксичност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канцерогеност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228600" y="3962400"/>
          <a:ext cx="2840375" cy="200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624167" imgH="1849916" progId="ChemDraw.Document.6.0">
                  <p:embed/>
                </p:oleObj>
              </mc:Choice>
              <mc:Fallback>
                <p:oleObj name="CS ChemDraw Drawing" r:id="rId2" imgW="2624167" imgH="1849916" progId="ChemDraw.Document.6.0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962400"/>
                        <a:ext cx="2840375" cy="200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85800" y="6096000"/>
            <a:ext cx="1918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Афлатоксин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sr-Cyrl-RS" sz="20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dirty="0"/>
          </a:p>
        </p:txBody>
      </p:sp>
      <p:pic>
        <p:nvPicPr>
          <p:cNvPr id="34819" name="Picture 3" descr="Резултат слика за aflatoks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895600"/>
            <a:ext cx="2667000" cy="1997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5003555"/>
            <a:ext cx="3101273" cy="185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3429000"/>
            <a:ext cx="1600200" cy="130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 rot="3094035">
            <a:off x="3621450" y="3348196"/>
            <a:ext cx="1808300" cy="17539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04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010400" cy="639762"/>
          </a:xfrm>
        </p:spPr>
        <p:txBody>
          <a:bodyPr>
            <a:normAutofit/>
          </a:bodyPr>
          <a:lstStyle/>
          <a:p>
            <a:r>
              <a:rPr lang="sr-Cyrl-R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Кумаринске дроге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534400" cy="5791200"/>
          </a:xfrm>
        </p:spPr>
        <p:txBody>
          <a:bodyPr>
            <a:normAutofit/>
          </a:bodyPr>
          <a:lstStyle/>
          <a:p>
            <a:pPr algn="just"/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Melilotus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officinalis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L. (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Apiaceae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- ждраљика, кокотац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Медоносна једногодишња или двогодишња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None/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биљка. Као дрога се користи надземни део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None/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биљке у цвету (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Meliloti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herba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). Садржи ~1% кумаринских хетерозида (мелилотозид, 3,4-дихидрокумарин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мелилотин...), тритерпенске хетерозиде, флавоноиде...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Делује антиедематозно и повољно утиче на зарастање рана. Користи се у ароматизацији дувана и алкохолних пића.</a:t>
            </a:r>
          </a:p>
          <a:p>
            <a:pPr lvl="1" algn="just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Ammi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visnaga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Lam. (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Apiaceae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b="1" dirty="0">
                <a:latin typeface="Times New Roman" pitchFamily="18" charset="0"/>
                <a:cs typeface="Times New Roman" pitchFamily="18" charset="0"/>
              </a:rPr>
              <a:t>- виснага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Вишегодишња самоникла биљка, белих </a:t>
            </a:r>
          </a:p>
          <a:p>
            <a:pPr lvl="1" algn="just">
              <a:buNone/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    цветова сакупљених у штитасте свасти. </a:t>
            </a:r>
          </a:p>
          <a:p>
            <a:pPr lvl="1" algn="just">
              <a:buNone/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   Као дрога се користи осушени плод </a:t>
            </a:r>
          </a:p>
          <a:p>
            <a:pPr lvl="1" algn="just">
              <a:buNone/>
            </a:pP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Ammi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visnagae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fructus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) који је специфичног мириса и горког укуса. Карактеристично је присуство  пиранокумарина (виснадин) и фуранокумарин</a:t>
            </a:r>
            <a:r>
              <a:rPr lang="sr-Latn-RS" sz="2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 (псорален, бергаптен, ксантотоксин...).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0"/>
            <a:ext cx="1981200" cy="2179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459580"/>
            <a:ext cx="1752600" cy="2179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3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6324599" y="457200"/>
          <a:ext cx="327660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1600" baseline="-250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1600" baseline="-250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Псорален</a:t>
                      </a:r>
                      <a:r>
                        <a:rPr lang="sr-Cyrl-RS" sz="1600" baseline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Бергаптен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OCH</a:t>
                      </a:r>
                      <a:r>
                        <a:rPr lang="en-US" sz="1600" baseline="-250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Ксантотоксин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OCH</a:t>
                      </a:r>
                      <a:r>
                        <a:rPr lang="en-US" sz="1600" baseline="-2500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381000" y="228600"/>
          <a:ext cx="2592387" cy="260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2591640" imgH="2605569" progId="ChemDraw.Document.6.0">
                  <p:embed/>
                </p:oleObj>
              </mc:Choice>
              <mc:Fallback>
                <p:oleObj name="CS ChemDraw Drawing" r:id="rId2" imgW="2591640" imgH="2605569" progId="ChemDraw.Document.6.0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"/>
                        <a:ext cx="2592387" cy="2605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685800" y="2971800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виснадин</a:t>
            </a:r>
            <a:endParaRPr lang="en-US" b="1" dirty="0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3657600" y="596960"/>
          <a:ext cx="2563813" cy="185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2335577" imgH="1685136" progId="ChemDraw.Document.6.0">
                  <p:embed/>
                </p:oleObj>
              </mc:Choice>
              <mc:Fallback>
                <p:oleObj name="CS ChemDraw Drawing" r:id="rId4" imgW="2335577" imgH="1685136" progId="ChemDraw.Document.6.0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96960"/>
                        <a:ext cx="2563813" cy="1850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304800" y="3276600"/>
            <a:ext cx="85344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Cyrl-RS" sz="2000" b="1" noProof="0" dirty="0">
                <a:latin typeface="Times New Roman" pitchFamily="18" charset="0"/>
                <a:cs typeface="Times New Roman" pitchFamily="18" charset="0"/>
              </a:rPr>
              <a:t>Дејство и употреба: </a:t>
            </a:r>
            <a:r>
              <a:rPr lang="sr-Cyrl-RS" sz="2000" noProof="0" dirty="0">
                <a:latin typeface="Times New Roman" pitchFamily="18" charset="0"/>
                <a:cs typeface="Times New Roman" pitchFamily="18" charset="0"/>
              </a:rPr>
              <a:t>Виснадин је природни вазодилататор па се плод виснаге користи код различитих обољења кардиоваскуларног система (ангине пекторис, срчане инсуфицијенције...). Оралним уношењем екстракта и истовременим излагањем коже сунчевој светлости, након пролазног црвенила, долази до синтезе меланина и мрке пигментације коже (примена код обољења у којима постоји поремећај пигментације коже).  </a:t>
            </a:r>
            <a:endParaRPr kumimoji="0" lang="en-US" sz="20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168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ХИНОНИ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100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3195</Words>
  <Application>Microsoft Office PowerPoint</Application>
  <PresentationFormat>On-screen Show (4:3)</PresentationFormat>
  <Paragraphs>379</Paragraphs>
  <Slides>37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Segoe UI</vt:lpstr>
      <vt:lpstr>Times New Roman</vt:lpstr>
      <vt:lpstr>Office Theme</vt:lpstr>
      <vt:lpstr>CS ChemDraw Drawing</vt:lpstr>
      <vt:lpstr>PowerPoint Presentation</vt:lpstr>
      <vt:lpstr>Кумарински хетерозиди</vt:lpstr>
      <vt:lpstr>Кумарински хетерозиди</vt:lpstr>
      <vt:lpstr>PowerPoint Presentation</vt:lpstr>
      <vt:lpstr>PowerPoint Presentation</vt:lpstr>
      <vt:lpstr>PowerPoint Presentation</vt:lpstr>
      <vt:lpstr>Кумаринске дроге</vt:lpstr>
      <vt:lpstr>PowerPoint Presentation</vt:lpstr>
      <vt:lpstr>ХИНОНИ</vt:lpstr>
      <vt:lpstr>PowerPoint Presentation</vt:lpstr>
      <vt:lpstr>Биосинтеза хинона</vt:lpstr>
      <vt:lpstr>Физичко-хемијске особине хинона</vt:lpstr>
      <vt:lpstr>Нафтохинони</vt:lpstr>
      <vt:lpstr>PowerPoint Presentation</vt:lpstr>
      <vt:lpstr>PowerPoint Presentation</vt:lpstr>
      <vt:lpstr>PowerPoint Presentation</vt:lpstr>
      <vt:lpstr>Антрахинонски хетерозиди</vt:lpstr>
      <vt:lpstr>Eмодински (лаксaнтни) антрахинони</vt:lpstr>
      <vt:lpstr>PowerPoint Presentation</vt:lpstr>
      <vt:lpstr>Физичко-хемијске особине</vt:lpstr>
      <vt:lpstr>Доказивање и одређивање</vt:lpstr>
      <vt:lpstr>Фармаколошко деловање и примена</vt:lpstr>
      <vt:lpstr>Лаксантно деловање антрахинона</vt:lpstr>
      <vt:lpstr>Cassia angustifolia, C. аcutifolia (Fabaceae)- тиневелијска сена, александријска сена</vt:lpstr>
      <vt:lpstr>PowerPoint Presentation</vt:lpstr>
      <vt:lpstr>Frangula alnus (syn. Rhamnus frangula), Rhamnaceae -  крушина, крковина, паздрен</vt:lpstr>
      <vt:lpstr>PowerPoint Presentation</vt:lpstr>
      <vt:lpstr>Rheum palmatum, R. officinale, Polygonaceae-рабарбара</vt:lpstr>
      <vt:lpstr>PowerPoint Presentation</vt:lpstr>
      <vt:lpstr>Aloe ferox, A. barbadensis (syn. A. vera), Liliaceae горка алоја, обична алоја (алоје вера) </vt:lpstr>
      <vt:lpstr>Aloe</vt:lpstr>
      <vt:lpstr>Hypericum perforatum (Hypericaceae) -кантарион</vt:lpstr>
      <vt:lpstr>Hyperici herba- херба кантариона</vt:lpstr>
      <vt:lpstr>Hyperici herba- херба кантариона</vt:lpstr>
      <vt:lpstr>Лигнани</vt:lpstr>
      <vt:lpstr>Podophyllum peltatum  L. (Berberidaceae) -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Miroslav Sovrlic</dc:creator>
  <cp:lastModifiedBy>Miroslav Sovrlić</cp:lastModifiedBy>
  <cp:revision>109</cp:revision>
  <dcterms:created xsi:type="dcterms:W3CDTF">2017-12-28T10:07:29Z</dcterms:created>
  <dcterms:modified xsi:type="dcterms:W3CDTF">2022-12-08T13:07:33Z</dcterms:modified>
</cp:coreProperties>
</file>